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80" r:id="rId2"/>
    <p:sldId id="258" r:id="rId3"/>
    <p:sldId id="259" r:id="rId4"/>
    <p:sldId id="261" r:id="rId5"/>
    <p:sldId id="260" r:id="rId6"/>
    <p:sldId id="262" r:id="rId7"/>
    <p:sldId id="263" r:id="rId8"/>
    <p:sldId id="269" r:id="rId9"/>
    <p:sldId id="268" r:id="rId10"/>
    <p:sldId id="267" r:id="rId11"/>
    <p:sldId id="273" r:id="rId12"/>
    <p:sldId id="272" r:id="rId13"/>
    <p:sldId id="266" r:id="rId14"/>
    <p:sldId id="279" r:id="rId15"/>
    <p:sldId id="278" r:id="rId16"/>
    <p:sldId id="274" r:id="rId17"/>
    <p:sldId id="277" r:id="rId18"/>
    <p:sldId id="276" r:id="rId19"/>
    <p:sldId id="275" r:id="rId20"/>
    <p:sldId id="286" r:id="rId21"/>
    <p:sldId id="287" r:id="rId22"/>
    <p:sldId id="284" r:id="rId23"/>
    <p:sldId id="291" r:id="rId24"/>
    <p:sldId id="290" r:id="rId25"/>
    <p:sldId id="348" r:id="rId26"/>
    <p:sldId id="289" r:id="rId27"/>
    <p:sldId id="342" r:id="rId28"/>
    <p:sldId id="349" r:id="rId29"/>
    <p:sldId id="350" r:id="rId30"/>
    <p:sldId id="281" r:id="rId31"/>
    <p:sldId id="294" r:id="rId32"/>
    <p:sldId id="302" r:id="rId33"/>
    <p:sldId id="301" r:id="rId34"/>
    <p:sldId id="300" r:id="rId35"/>
    <p:sldId id="293" r:id="rId36"/>
    <p:sldId id="299" r:id="rId37"/>
    <p:sldId id="298" r:id="rId38"/>
    <p:sldId id="297" r:id="rId39"/>
    <p:sldId id="296" r:id="rId40"/>
    <p:sldId id="295" r:id="rId41"/>
    <p:sldId id="351" r:id="rId42"/>
    <p:sldId id="306" r:id="rId43"/>
    <p:sldId id="352" r:id="rId44"/>
    <p:sldId id="305" r:id="rId45"/>
    <p:sldId id="303" r:id="rId46"/>
    <p:sldId id="354" r:id="rId47"/>
    <p:sldId id="355" r:id="rId48"/>
    <p:sldId id="353" r:id="rId49"/>
    <p:sldId id="308" r:id="rId50"/>
    <p:sldId id="307" r:id="rId51"/>
    <p:sldId id="309" r:id="rId52"/>
    <p:sldId id="310" r:id="rId53"/>
    <p:sldId id="356" r:id="rId54"/>
    <p:sldId id="311" r:id="rId55"/>
    <p:sldId id="343" r:id="rId56"/>
    <p:sldId id="320" r:id="rId57"/>
    <p:sldId id="319" r:id="rId58"/>
    <p:sldId id="357" r:id="rId59"/>
    <p:sldId id="359" r:id="rId60"/>
    <p:sldId id="358" r:id="rId61"/>
    <p:sldId id="317" r:id="rId62"/>
    <p:sldId id="362" r:id="rId63"/>
    <p:sldId id="361" r:id="rId64"/>
    <p:sldId id="363" r:id="rId65"/>
    <p:sldId id="366" r:id="rId66"/>
    <p:sldId id="364" r:id="rId67"/>
    <p:sldId id="367" r:id="rId68"/>
    <p:sldId id="368" r:id="rId69"/>
    <p:sldId id="370" r:id="rId70"/>
    <p:sldId id="369" r:id="rId71"/>
    <p:sldId id="365" r:id="rId72"/>
    <p:sldId id="371" r:id="rId73"/>
    <p:sldId id="373" r:id="rId74"/>
    <p:sldId id="372" r:id="rId75"/>
    <p:sldId id="374" r:id="rId76"/>
    <p:sldId id="360" r:id="rId77"/>
    <p:sldId id="375" r:id="rId78"/>
    <p:sldId id="376" r:id="rId79"/>
    <p:sldId id="377" r:id="rId80"/>
    <p:sldId id="379" r:id="rId81"/>
    <p:sldId id="378" r:id="rId82"/>
    <p:sldId id="316" r:id="rId83"/>
    <p:sldId id="315" r:id="rId84"/>
    <p:sldId id="314" r:id="rId85"/>
    <p:sldId id="328" r:id="rId86"/>
    <p:sldId id="327" r:id="rId87"/>
    <p:sldId id="326" r:id="rId88"/>
    <p:sldId id="325" r:id="rId89"/>
    <p:sldId id="324" r:id="rId90"/>
    <p:sldId id="323" r:id="rId91"/>
    <p:sldId id="381" r:id="rId9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0eq/8m/vnGalK90cEVGTrg==" hashData="pIW72KrG/t77BP0q2282q8y4m5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826" autoAdjust="0"/>
  </p:normalViewPr>
  <p:slideViewPr>
    <p:cSldViewPr>
      <p:cViewPr>
        <p:scale>
          <a:sx n="70" d="100"/>
          <a:sy n="70" d="100"/>
        </p:scale>
        <p:origin x="-2544" y="-11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166EE535-629B-4CA8-9F89-F5199F7C2341}" type="datetimeFigureOut">
              <a:rPr lang="tr-TR"/>
              <a:pPr>
                <a:defRPr/>
              </a:pPr>
              <a:t>30.11.2016</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45FBDDBE-9B37-4BFF-9BE7-1551F739266D}" type="slidenum">
              <a:rPr lang="tr-TR"/>
              <a:pPr>
                <a:defRPr/>
              </a:pPr>
              <a:t>‹#›</a:t>
            </a:fld>
            <a:endParaRPr lang="tr-TR"/>
          </a:p>
        </p:txBody>
      </p:sp>
    </p:spTree>
    <p:extLst>
      <p:ext uri="{BB962C8B-B14F-4D97-AF65-F5344CB8AC3E}">
        <p14:creationId xmlns:p14="http://schemas.microsoft.com/office/powerpoint/2010/main" val="22267460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94AFB6AA-A2B2-43D4-A770-98EC649FB28C}" type="datetimeFigureOut">
              <a:rPr lang="tr-TR"/>
              <a:pPr>
                <a:defRPr/>
              </a:pPr>
              <a:t>30.11.2016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0F995887-80BD-4691-A6F0-47FF2647FE92}" type="slidenum">
              <a:rPr lang="tr-TR"/>
              <a:pPr>
                <a:defRPr/>
              </a:pPr>
              <a:t>‹#›</a:t>
            </a:fld>
            <a:endParaRPr lang="tr-TR"/>
          </a:p>
        </p:txBody>
      </p:sp>
    </p:spTree>
    <p:extLst>
      <p:ext uri="{BB962C8B-B14F-4D97-AF65-F5344CB8AC3E}">
        <p14:creationId xmlns:p14="http://schemas.microsoft.com/office/powerpoint/2010/main" val="318651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9B996E39-5BFB-4E38-9CB0-64F7B3F8C690}" type="datetimeFigureOut">
              <a:rPr lang="tr-TR"/>
              <a:pPr>
                <a:defRPr/>
              </a:pPr>
              <a:t>30.11.2016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B99AC626-E57D-4B8B-BC67-87DF31068A70}" type="slidenum">
              <a:rPr lang="tr-TR"/>
              <a:pPr>
                <a:defRPr/>
              </a:pPr>
              <a:t>‹#›</a:t>
            </a:fld>
            <a:endParaRPr lang="tr-TR"/>
          </a:p>
        </p:txBody>
      </p:sp>
    </p:spTree>
    <p:extLst>
      <p:ext uri="{BB962C8B-B14F-4D97-AF65-F5344CB8AC3E}">
        <p14:creationId xmlns:p14="http://schemas.microsoft.com/office/powerpoint/2010/main" val="277544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4F87FA5-8337-4CA5-8509-3702A6936C1C}" type="datetimeFigureOut">
              <a:rPr lang="tr-TR"/>
              <a:pPr>
                <a:defRPr/>
              </a:pPr>
              <a:t>30.11.2016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E06633A-23B3-480E-9D52-05AD046ACC04}" type="slidenum">
              <a:rPr lang="tr-TR"/>
              <a:pPr>
                <a:defRPr/>
              </a:pPr>
              <a:t>‹#›</a:t>
            </a:fld>
            <a:endParaRPr lang="tr-TR"/>
          </a:p>
        </p:txBody>
      </p:sp>
    </p:spTree>
    <p:extLst>
      <p:ext uri="{BB962C8B-B14F-4D97-AF65-F5344CB8AC3E}">
        <p14:creationId xmlns:p14="http://schemas.microsoft.com/office/powerpoint/2010/main" val="428038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E8C31BC-4BD1-4269-858E-A3B51AB6DD4E}" type="datetimeFigureOut">
              <a:rPr lang="tr-TR"/>
              <a:pPr>
                <a:defRPr/>
              </a:pPr>
              <a:t>30.11.2016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8041282-EC50-49B2-8B9B-2686FC478B11}" type="slidenum">
              <a:rPr lang="tr-TR"/>
              <a:pPr>
                <a:defRPr/>
              </a:pPr>
              <a:t>‹#›</a:t>
            </a:fld>
            <a:endParaRPr lang="tr-TR"/>
          </a:p>
        </p:txBody>
      </p:sp>
    </p:spTree>
    <p:extLst>
      <p:ext uri="{BB962C8B-B14F-4D97-AF65-F5344CB8AC3E}">
        <p14:creationId xmlns:p14="http://schemas.microsoft.com/office/powerpoint/2010/main" val="38306536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12442FE3-F8FF-434B-963B-528D2CD4F5BC}" type="datetimeFigureOut">
              <a:rPr lang="tr-TR"/>
              <a:pPr>
                <a:defRPr/>
              </a:pPr>
              <a:t>30.11.2016</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2412DF91-B721-4DF6-BC0E-D2ACCFEA35D3}" type="slidenum">
              <a:rPr lang="tr-TR"/>
              <a:pPr>
                <a:defRPr/>
              </a:pPr>
              <a:t>‹#›</a:t>
            </a:fld>
            <a:endParaRPr lang="tr-TR"/>
          </a:p>
        </p:txBody>
      </p:sp>
    </p:spTree>
    <p:extLst>
      <p:ext uri="{BB962C8B-B14F-4D97-AF65-F5344CB8AC3E}">
        <p14:creationId xmlns:p14="http://schemas.microsoft.com/office/powerpoint/2010/main" val="3867697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377E6702-CF9F-47BE-97F6-45C1E4A9E5E9}" type="datetimeFigureOut">
              <a:rPr lang="tr-TR"/>
              <a:pPr>
                <a:defRPr/>
              </a:pPr>
              <a:t>30.11.2016</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8FC185CE-AEBB-4A2F-AD6A-8561347FA926}" type="slidenum">
              <a:rPr lang="tr-TR"/>
              <a:pPr>
                <a:defRPr/>
              </a:pPr>
              <a:t>‹#›</a:t>
            </a:fld>
            <a:endParaRPr lang="tr-TR"/>
          </a:p>
        </p:txBody>
      </p:sp>
    </p:spTree>
    <p:extLst>
      <p:ext uri="{BB962C8B-B14F-4D97-AF65-F5344CB8AC3E}">
        <p14:creationId xmlns:p14="http://schemas.microsoft.com/office/powerpoint/2010/main" val="3617774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D43DF58B-C6C3-4CD5-AA78-7533162DAD5A}" type="datetimeFigureOut">
              <a:rPr lang="tr-TR"/>
              <a:pPr>
                <a:defRPr/>
              </a:pPr>
              <a:t>30.11.2016</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3166825F-598D-4DB2-9EF5-B9484B214DE6}" type="slidenum">
              <a:rPr lang="tr-TR"/>
              <a:pPr>
                <a:defRPr/>
              </a:pPr>
              <a:t>‹#›</a:t>
            </a:fld>
            <a:endParaRPr lang="tr-TR"/>
          </a:p>
        </p:txBody>
      </p:sp>
    </p:spTree>
    <p:extLst>
      <p:ext uri="{BB962C8B-B14F-4D97-AF65-F5344CB8AC3E}">
        <p14:creationId xmlns:p14="http://schemas.microsoft.com/office/powerpoint/2010/main" val="223729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65FD52D3-2B73-4966-9BEE-0A8DCD1FA342}" type="datetimeFigureOut">
              <a:rPr lang="tr-TR"/>
              <a:pPr>
                <a:defRPr/>
              </a:pPr>
              <a:t>30.11.2016</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435201B6-C8F5-4C45-960F-7A820BDA17FA}" type="slidenum">
              <a:rPr lang="tr-TR"/>
              <a:pPr>
                <a:defRPr/>
              </a:pPr>
              <a:t>‹#›</a:t>
            </a:fld>
            <a:endParaRPr lang="tr-TR"/>
          </a:p>
        </p:txBody>
      </p:sp>
    </p:spTree>
    <p:extLst>
      <p:ext uri="{BB962C8B-B14F-4D97-AF65-F5344CB8AC3E}">
        <p14:creationId xmlns:p14="http://schemas.microsoft.com/office/powerpoint/2010/main" val="3969785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8184345B-BE11-42DD-B1C8-0A095EC96E7F}" type="datetimeFigureOut">
              <a:rPr lang="tr-TR"/>
              <a:pPr>
                <a:defRPr/>
              </a:pPr>
              <a:t>30.11.2016</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A8A7D0B0-0306-4DB6-A961-67B53C4EF5B0}" type="slidenum">
              <a:rPr lang="tr-TR"/>
              <a:pPr>
                <a:defRPr/>
              </a:pPr>
              <a:t>‹#›</a:t>
            </a:fld>
            <a:endParaRPr lang="tr-TR"/>
          </a:p>
        </p:txBody>
      </p:sp>
    </p:spTree>
    <p:extLst>
      <p:ext uri="{BB962C8B-B14F-4D97-AF65-F5344CB8AC3E}">
        <p14:creationId xmlns:p14="http://schemas.microsoft.com/office/powerpoint/2010/main" val="248029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4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5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6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7C03122E-5021-48FA-A6AA-53C376DD932F}" type="datetimeFigureOut">
              <a:rPr lang="tr-TR"/>
              <a:pPr>
                <a:defRPr/>
              </a:pPr>
              <a:t>30.11.2016</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E98D05FB-96F2-4B06-B2D1-BA2556FEC770}" type="slidenum">
              <a:rPr lang="tr-TR"/>
              <a:pPr>
                <a:defRPr/>
              </a:pPr>
              <a:t>‹#›</a:t>
            </a:fld>
            <a:endParaRPr lang="tr-TR"/>
          </a:p>
        </p:txBody>
      </p:sp>
    </p:spTree>
    <p:extLst>
      <p:ext uri="{BB962C8B-B14F-4D97-AF65-F5344CB8AC3E}">
        <p14:creationId xmlns:p14="http://schemas.microsoft.com/office/powerpoint/2010/main" val="3502739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33502111-8F75-4DC1-8FD1-E8B95533EF38}" type="datetimeFigureOut">
              <a:rPr lang="tr-TR"/>
              <a:pPr>
                <a:defRPr/>
              </a:pPr>
              <a:t>30.11.2016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FD43E820-A235-4807-96D6-C31002A84C33}"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05" r:id="rId1"/>
    <p:sldLayoutId id="2147483797" r:id="rId2"/>
    <p:sldLayoutId id="2147483806" r:id="rId3"/>
    <p:sldLayoutId id="2147483798" r:id="rId4"/>
    <p:sldLayoutId id="2147483799" r:id="rId5"/>
    <p:sldLayoutId id="2147483800" r:id="rId6"/>
    <p:sldLayoutId id="2147483801" r:id="rId7"/>
    <p:sldLayoutId id="2147483802" r:id="rId8"/>
    <p:sldLayoutId id="2147483807" r:id="rId9"/>
    <p:sldLayoutId id="2147483803" r:id="rId10"/>
    <p:sldLayoutId id="214748380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tr/url?sa=i&amp;rct=j&amp;q=&amp;esrc=s&amp;frm=1&amp;source=images&amp;cd=&amp;cad=rja&amp;docid=m6bRD18vgSSVoM&amp;tbnid=jaYSBaO3XH5haM:&amp;ved=0CAUQjRw&amp;url=https://plus.google.com/117669553254784759384&amp;ei=AwXoUsKMNoWX0QXZkYCwCg&amp;bvm=bv.60157871,d.d2k&amp;psig=AFQjCNGT9WZyJBNCflNjhZXLYapKg9x5aA&amp;ust=139102367520836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hyperlink" Target="mailto:alikara@ymmalikara.com.tr" TargetMode="External"/><Relationship Id="rId2" Type="http://schemas.openxmlformats.org/officeDocument/2006/relationships/hyperlink" Target="http://www.ymmalikara.com.t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643174" y="4429132"/>
            <a:ext cx="4575725" cy="369332"/>
          </a:xfrm>
          <a:prstGeom prst="rect">
            <a:avLst/>
          </a:prstGeom>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tr-TR" sz="16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ULUTEK A.Ş.  -  29.11.2016</a:t>
            </a:r>
          </a:p>
        </p:txBody>
      </p:sp>
      <p:sp>
        <p:nvSpPr>
          <p:cNvPr id="6" name="5 Dikdörtgen"/>
          <p:cNvSpPr>
            <a:spLocks noChangeArrowheads="1"/>
          </p:cNvSpPr>
          <p:nvPr/>
        </p:nvSpPr>
        <p:spPr bwMode="auto">
          <a:xfrm>
            <a:off x="285720" y="4857760"/>
            <a:ext cx="8643998" cy="1384995"/>
          </a:xfrm>
          <a:prstGeom prst="rect">
            <a:avLst/>
          </a:prstGeom>
          <a:noFill/>
          <a:ln w="9525">
            <a:noFill/>
            <a:miter lim="800000"/>
            <a:headEnd/>
            <a:tailEnd/>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TEKNOLOJİ GELİŞTİRME </a:t>
            </a:r>
          </a:p>
          <a:p>
            <a:pPr algn="ct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    </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BÖLGELERİNDE VERGİ VE MALİ UYGULAMALAR</a:t>
            </a:r>
          </a:p>
        </p:txBody>
      </p:sp>
      <p:pic>
        <p:nvPicPr>
          <p:cNvPr id="5124" name="Picture 2" descr="https://lh6.googleusercontent.com/-FBHtNTFweCo/TtTAszCKmMI/AAAAAAAAADQ/ygZZJAZ6XcQ/s0/ULUTEK%2BR1%2Bgiris%2BA.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688" y="476250"/>
            <a:ext cx="7500937" cy="388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6 Metin kutusu"/>
          <p:cNvSpPr txBox="1"/>
          <p:nvPr/>
        </p:nvSpPr>
        <p:spPr>
          <a:xfrm>
            <a:off x="7380312" y="6453336"/>
            <a:ext cx="1512168"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57158" y="1000108"/>
            <a:ext cx="8358246" cy="5485797"/>
          </a:xfrm>
          <a:prstGeom prst="rect">
            <a:avLst/>
          </a:prstGeom>
        </p:spPr>
        <p:txBody>
          <a:bodyPr>
            <a:spAutoFit/>
          </a:bodyPr>
          <a:lstStyle/>
          <a:p>
            <a:pPr algn="ctr" fontAlgn="auto">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İstisna Kazanç Tutarının Tespiti</a:t>
            </a:r>
            <a:endParaRPr lang="tr-TR" sz="2800" u="sng" dirty="0">
              <a:latin typeface="Arial" pitchFamily="34" charset="0"/>
              <a:ea typeface="Times New Roman" pitchFamily="18" charset="0"/>
              <a:cs typeface="Arial" pitchFamily="34" charset="0"/>
            </a:endParaRPr>
          </a:p>
          <a:p>
            <a:pPr eaLnBrk="0" fontAlgn="auto" hangingPunct="0">
              <a:lnSpc>
                <a:spcPct val="150000"/>
              </a:lnSpc>
              <a:spcBef>
                <a:spcPts val="0"/>
              </a:spcBef>
              <a:spcAft>
                <a:spcPts val="0"/>
              </a:spcAft>
              <a:defRPr/>
            </a:pPr>
            <a:r>
              <a:rPr lang="tr-TR" sz="2400" b="1" dirty="0">
                <a:latin typeface="Arial" pitchFamily="34" charset="0"/>
                <a:ea typeface="Times New Roman" pitchFamily="18" charset="0"/>
                <a:cs typeface="Arial" pitchFamily="34" charset="0"/>
              </a:rPr>
              <a:t> </a:t>
            </a:r>
            <a:endParaRPr lang="tr-TR" sz="2400"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Kanun</a:t>
            </a:r>
            <a:r>
              <a:rPr lang="tr-TR" sz="2400" dirty="0">
                <a:latin typeface="Arial" pitchFamily="34" charset="0"/>
                <a:cs typeface="Arial" pitchFamily="34" charset="0"/>
              </a:rPr>
              <a:t>da yer alan istisna, bir</a:t>
            </a:r>
            <a:r>
              <a:rPr lang="tr-TR" sz="2400" b="1" dirty="0">
                <a:ln>
                  <a:solidFill>
                    <a:srgbClr val="FF0000"/>
                  </a:solidFill>
                </a:ln>
                <a:latin typeface="Arial" pitchFamily="34" charset="0"/>
                <a:ea typeface="Times New Roman" pitchFamily="18" charset="0"/>
                <a:cs typeface="Arial" pitchFamily="34" charset="0"/>
              </a:rPr>
              <a:t> kazanç istisnası </a:t>
            </a:r>
            <a:r>
              <a:rPr lang="tr-TR" sz="2400" dirty="0">
                <a:latin typeface="Arial" pitchFamily="34" charset="0"/>
                <a:cs typeface="Arial" pitchFamily="34" charset="0"/>
              </a:rPr>
              <a:t>olup istisna kapsamındaki faaliyetlerden elde edilen hasılattan bu faaliyetler nedeniyle yüklenilen gider ve maliyet unsurlarının düşülmesi sonucu bulunacak kazancın tamamı kurumlar vergisinden istisna olacaktır. </a:t>
            </a:r>
          </a:p>
          <a:p>
            <a:pPr algn="just" eaLnBrk="0" fontAlgn="auto" hangingPunct="0">
              <a:lnSpc>
                <a:spcPct val="150000"/>
              </a:lnSpc>
              <a:spcBef>
                <a:spcPts val="0"/>
              </a:spcBef>
              <a:spcAft>
                <a:spcPts val="0"/>
              </a:spcAft>
              <a:defRPr/>
            </a:pPr>
            <a:endParaRPr lang="tr-TR" sz="1100" dirty="0">
              <a:latin typeface="Trebuchet MS" pitchFamily="34"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1142984"/>
            <a:ext cx="8286808" cy="5201424"/>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cs typeface="Arial" pitchFamily="34" charset="0"/>
              </a:rPr>
              <a:t>İstisna Kazancın Kayıtlarda İzlenmesi</a:t>
            </a:r>
          </a:p>
          <a:p>
            <a:pPr algn="just" eaLnBrk="0" fontAlgn="auto" hangingPunct="0">
              <a:lnSpc>
                <a:spcPct val="150000"/>
              </a:lnSpc>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İstisna kazancın</a:t>
            </a:r>
            <a:r>
              <a:rPr lang="tr-TR" sz="2400" dirty="0">
                <a:latin typeface="Arial" pitchFamily="34" charset="0"/>
                <a:cs typeface="Arial" pitchFamily="34" charset="0"/>
              </a:rPr>
              <a:t> tespiti açısından, </a:t>
            </a:r>
            <a:r>
              <a:rPr lang="tr-TR" sz="2400" b="1" dirty="0">
                <a:ln>
                  <a:solidFill>
                    <a:srgbClr val="FF0000"/>
                  </a:solidFill>
                </a:ln>
                <a:latin typeface="Arial" pitchFamily="34" charset="0"/>
                <a:ea typeface="Times New Roman" pitchFamily="18" charset="0"/>
                <a:cs typeface="Arial" pitchFamily="34" charset="0"/>
              </a:rPr>
              <a:t>Kanun uygulaması kapsamında bulunan ve bulunmayan hasılat</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maliyet ve gider unsurları</a:t>
            </a:r>
            <a:r>
              <a:rPr lang="tr-TR" sz="2400" dirty="0">
                <a:latin typeface="Arial" pitchFamily="34" charset="0"/>
                <a:cs typeface="Arial" pitchFamily="34" charset="0"/>
              </a:rPr>
              <a:t>nın kayıtlarda ayrı ayrı izlenmesi gerekmektedir.</a:t>
            </a:r>
          </a:p>
          <a:p>
            <a:pPr algn="just" eaLnBrk="0" fontAlgn="auto" hangingPunct="0">
              <a:lnSpc>
                <a:spcPct val="200000"/>
              </a:lnSpc>
              <a:spcBef>
                <a:spcPts val="0"/>
              </a:spcBef>
              <a:spcAft>
                <a:spcPts val="0"/>
              </a:spcAft>
              <a:defRPr/>
            </a:pPr>
            <a:r>
              <a:rPr lang="tr-TR" sz="2400" dirty="0">
                <a:latin typeface="Arial" pitchFamily="34" charset="0"/>
                <a:cs typeface="Arial" pitchFamily="34" charset="0"/>
              </a:rPr>
              <a:t> </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16387" name="3 Dikdörtgen"/>
          <p:cNvSpPr>
            <a:spLocks noChangeArrowheads="1"/>
          </p:cNvSpPr>
          <p:nvPr/>
        </p:nvSpPr>
        <p:spPr bwMode="auto">
          <a:xfrm>
            <a:off x="357188" y="1285875"/>
            <a:ext cx="84296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800" b="1" u="sng">
                <a:cs typeface="Times New Roman" pitchFamily="18" charset="0"/>
              </a:rPr>
              <a:t>İstisna olan faaliyetlerin zararla sonuçlanması </a:t>
            </a:r>
          </a:p>
          <a:p>
            <a:pPr algn="ctr" eaLnBrk="0" hangingPunct="0">
              <a:lnSpc>
                <a:spcPct val="200000"/>
              </a:lnSpc>
            </a:pPr>
            <a:endParaRPr lang="tr-TR" sz="2400" b="1">
              <a:cs typeface="Times New Roman" pitchFamily="18" charset="0"/>
            </a:endParaRPr>
          </a:p>
          <a:p>
            <a:pPr algn="just" eaLnBrk="0" hangingPunct="0">
              <a:lnSpc>
                <a:spcPct val="200000"/>
              </a:lnSpc>
            </a:pPr>
            <a:r>
              <a:rPr lang="tr-TR" sz="2400">
                <a:cs typeface="Times New Roman" pitchFamily="18" charset="0"/>
              </a:rPr>
              <a:t>Zararların istisna kapsamında olmayan diğer faaliyetlere ilişkin kazançlardan indirilmesi mümkün değildir.</a:t>
            </a:r>
          </a:p>
          <a:p>
            <a:pPr algn="just" eaLnBrk="0" hangingPunct="0">
              <a:lnSpc>
                <a:spcPct val="150000"/>
              </a:lnSpc>
            </a:pPr>
            <a:endParaRPr lang="tr-TR" sz="240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57158" y="836712"/>
            <a:ext cx="8358246" cy="5314662"/>
          </a:xfrm>
          <a:prstGeom prst="rect">
            <a:avLst/>
          </a:prstGeom>
        </p:spPr>
        <p:txBody>
          <a:bodyPr>
            <a:spAutoFit/>
          </a:bodyPr>
          <a:lstStyle/>
          <a:p>
            <a:pPr algn="ctr" eaLnBrk="0" fontAlgn="auto" hangingPunct="0">
              <a:lnSpc>
                <a:spcPct val="250000"/>
              </a:lnSpc>
              <a:spcBef>
                <a:spcPts val="0"/>
              </a:spcBef>
              <a:spcAft>
                <a:spcPts val="0"/>
              </a:spcAft>
              <a:defRPr/>
            </a:pPr>
            <a:r>
              <a:rPr lang="tr-TR" sz="2800" b="1" u="sng" dirty="0">
                <a:latin typeface="Arial" pitchFamily="34" charset="0"/>
                <a:cs typeface="Arial" pitchFamily="34" charset="0"/>
              </a:rPr>
              <a:t>Olağan Dışı Gelirler</a:t>
            </a:r>
          </a:p>
          <a:p>
            <a:pPr algn="just" eaLnBrk="0" fontAlgn="auto" hangingPunct="0">
              <a:lnSpc>
                <a:spcPct val="250000"/>
              </a:lnSpc>
              <a:spcBef>
                <a:spcPts val="0"/>
              </a:spcBef>
              <a:spcAft>
                <a:spcPts val="0"/>
              </a:spcAft>
              <a:defRPr/>
            </a:pPr>
            <a:r>
              <a:rPr lang="tr-TR" sz="2600" dirty="0">
                <a:latin typeface="Arial" pitchFamily="34" charset="0"/>
                <a:cs typeface="Arial" pitchFamily="34" charset="0"/>
              </a:rPr>
              <a:t>Bölgede faaliyet gösteren mükelleflerin, </a:t>
            </a:r>
            <a:r>
              <a:rPr lang="tr-TR" sz="2600" b="1" dirty="0">
                <a:ln>
                  <a:solidFill>
                    <a:srgbClr val="FF0000"/>
                  </a:solidFill>
                </a:ln>
                <a:latin typeface="Arial" pitchFamily="34" charset="0"/>
                <a:ea typeface="Times New Roman" pitchFamily="18" charset="0"/>
                <a:cs typeface="Arial" pitchFamily="34" charset="0"/>
              </a:rPr>
              <a:t>4691 sayılı Kanun kapsamı dışındaki ticari işlemlerinden elde edecekleri gelirleri ile</a:t>
            </a:r>
            <a:r>
              <a:rPr lang="tr-TR" sz="2600" dirty="0">
                <a:latin typeface="Arial" pitchFamily="34" charset="0"/>
                <a:cs typeface="Arial" pitchFamily="34" charset="0"/>
              </a:rPr>
              <a:t> </a:t>
            </a:r>
            <a:r>
              <a:rPr lang="tr-TR" sz="2600" b="1" dirty="0">
                <a:ln>
                  <a:solidFill>
                    <a:srgbClr val="FF0000"/>
                  </a:solidFill>
                </a:ln>
                <a:latin typeface="Arial" pitchFamily="34" charset="0"/>
                <a:ea typeface="Times New Roman" pitchFamily="18" charset="0"/>
                <a:cs typeface="Arial" pitchFamily="34" charset="0"/>
              </a:rPr>
              <a:t>olağandışı gelirlerinin </a:t>
            </a:r>
            <a:r>
              <a:rPr lang="tr-TR" sz="2600" dirty="0">
                <a:latin typeface="Arial" pitchFamily="34" charset="0"/>
                <a:cs typeface="Arial" pitchFamily="34" charset="0"/>
              </a:rPr>
              <a:t>istisna kapsamında değerlendirilmesi mümkün değildir.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85720" y="928671"/>
            <a:ext cx="8643998" cy="5139869"/>
          </a:xfrm>
          <a:prstGeom prst="rect">
            <a:avLst/>
          </a:prstGeom>
        </p:spPr>
        <p:txBody>
          <a:bodyPr>
            <a:spAutoFit/>
          </a:bodyPr>
          <a:lstStyle/>
          <a:p>
            <a:pPr algn="ctr" fontAlgn="auto">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Faiz Gelirleri, Kur Farkları ve İktisadi Kıymetlerin Elden Çıkarılmasından Doğan Kazançlar</a:t>
            </a:r>
          </a:p>
          <a:p>
            <a:pPr algn="just" fontAlgn="auto">
              <a:spcBef>
                <a:spcPts val="0"/>
              </a:spcBef>
              <a:spcAft>
                <a:spcPts val="0"/>
              </a:spcAft>
              <a:defRPr/>
            </a:pPr>
            <a:endParaRPr lang="tr-TR" sz="2400" b="1" dirty="0">
              <a:latin typeface="Arial" pitchFamily="34" charset="0"/>
              <a:ea typeface="Times New Roman" pitchFamily="18" charset="0"/>
              <a:cs typeface="Arial" pitchFamily="34" charset="0"/>
            </a:endParaRPr>
          </a:p>
          <a:p>
            <a:pPr algn="just" fontAlgn="auto">
              <a:lnSpc>
                <a:spcPct val="200000"/>
              </a:lnSpc>
              <a:spcBef>
                <a:spcPts val="0"/>
              </a:spcBef>
              <a:spcAft>
                <a:spcPts val="0"/>
              </a:spcAft>
              <a:defRPr/>
            </a:pPr>
            <a:r>
              <a:rPr lang="tr-TR" sz="2400" dirty="0">
                <a:latin typeface="Arial" pitchFamily="34" charset="0"/>
                <a:ea typeface="Times New Roman" pitchFamily="18" charset="0"/>
                <a:cs typeface="Arial" pitchFamily="34" charset="0"/>
              </a:rPr>
              <a:t>Nakitlerin değerlendirilmesi sonucu oluşan </a:t>
            </a:r>
            <a:r>
              <a:rPr lang="tr-TR" sz="2400" b="1" dirty="0">
                <a:ln>
                  <a:solidFill>
                    <a:srgbClr val="FF0000"/>
                  </a:solidFill>
                </a:ln>
                <a:latin typeface="Arial" pitchFamily="34" charset="0"/>
                <a:ea typeface="Times New Roman" pitchFamily="18" charset="0"/>
                <a:cs typeface="Arial" pitchFamily="34" charset="0"/>
              </a:rPr>
              <a:t>faiz gelirleri</a:t>
            </a:r>
            <a:r>
              <a:rPr lang="tr-TR" sz="2400" dirty="0">
                <a:latin typeface="Arial" pitchFamily="34" charset="0"/>
                <a:ea typeface="Times New Roman" pitchFamily="18" charset="0"/>
                <a:cs typeface="Arial" pitchFamily="34" charset="0"/>
              </a:rPr>
              <a:t>, yabancı para cinsinden aktifler dolayısıyla oluşan </a:t>
            </a:r>
            <a:r>
              <a:rPr lang="tr-TR" sz="2400" b="1" dirty="0">
                <a:ln>
                  <a:solidFill>
                    <a:srgbClr val="FF0000"/>
                  </a:solidFill>
                </a:ln>
                <a:latin typeface="Arial" pitchFamily="34" charset="0"/>
                <a:ea typeface="Times New Roman" pitchFamily="18" charset="0"/>
                <a:cs typeface="Arial" pitchFamily="34" charset="0"/>
              </a:rPr>
              <a:t>kur farkları </a:t>
            </a:r>
            <a:r>
              <a:rPr lang="tr-TR" sz="2400" dirty="0">
                <a:latin typeface="Arial" pitchFamily="34" charset="0"/>
                <a:ea typeface="Times New Roman" pitchFamily="18" charset="0"/>
                <a:cs typeface="Arial" pitchFamily="34" charset="0"/>
              </a:rPr>
              <a:t>ve </a:t>
            </a:r>
            <a:r>
              <a:rPr lang="tr-TR" sz="2400" b="1" dirty="0">
                <a:ln>
                  <a:solidFill>
                    <a:srgbClr val="FF0000"/>
                  </a:solidFill>
                </a:ln>
                <a:latin typeface="Arial" pitchFamily="34" charset="0"/>
                <a:ea typeface="Times New Roman" pitchFamily="18" charset="0"/>
                <a:cs typeface="Arial" pitchFamily="34" charset="0"/>
              </a:rPr>
              <a:t>iktisadi kıymetlerin elden çıkarılmasından doğan gelirler</a:t>
            </a:r>
            <a:r>
              <a:rPr lang="tr-TR" sz="2400" dirty="0">
                <a:latin typeface="Arial" pitchFamily="34" charset="0"/>
                <a:ea typeface="Times New Roman" pitchFamily="18" charset="0"/>
                <a:cs typeface="Arial" pitchFamily="34" charset="0"/>
              </a:rPr>
              <a:t> istisna kapsamında değerlendirilmeyecektir.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428596" y="692696"/>
            <a:ext cx="8215370" cy="5878532"/>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Geri Ödeme Koşulu İle Alınan Destek ve Yardımlar</a:t>
            </a:r>
          </a:p>
          <a:p>
            <a:pPr algn="just"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Bölgede faaliyet gösteren gelir ve kurumlar vergisi mükelleflerine, diğer kurumlardan geri ödeme koşuluyla sermaye desteği olarak sağlanan yardımlar, </a:t>
            </a:r>
            <a:r>
              <a:rPr lang="tr-TR" sz="2400" b="1" dirty="0">
                <a:ln>
                  <a:solidFill>
                    <a:srgbClr val="FF0000"/>
                  </a:solidFill>
                </a:ln>
                <a:latin typeface="Arial" pitchFamily="34" charset="0"/>
                <a:ea typeface="Times New Roman" pitchFamily="18" charset="0"/>
                <a:cs typeface="Arial" pitchFamily="34" charset="0"/>
              </a:rPr>
              <a:t>borç</a:t>
            </a:r>
            <a:r>
              <a:rPr lang="tr-TR" sz="2400" dirty="0">
                <a:latin typeface="Arial" pitchFamily="34" charset="0"/>
                <a:ea typeface="Times New Roman" pitchFamily="18"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mahiyetinde olduğundan </a:t>
            </a:r>
            <a:r>
              <a:rPr lang="tr-TR" sz="2400" dirty="0">
                <a:latin typeface="Arial" pitchFamily="34" charset="0"/>
                <a:ea typeface="Times New Roman" pitchFamily="18" charset="0"/>
                <a:cs typeface="Arial" pitchFamily="34" charset="0"/>
              </a:rPr>
              <a:t>bu yardımların ticari kazanca dahil edilmesi söz konusu olmayacaktır.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476672"/>
            <a:ext cx="8001056" cy="6192688"/>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Geri Ödemesiz Alınan Destekler</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Teknoloji geliştirme bölgeleri</a:t>
            </a:r>
            <a:r>
              <a:rPr lang="tr-TR" sz="2400" dirty="0">
                <a:latin typeface="Arial" pitchFamily="34" charset="0"/>
                <a:ea typeface="Times New Roman" pitchFamily="18" charset="0"/>
                <a:cs typeface="Arial" pitchFamily="34" charset="0"/>
              </a:rPr>
              <a:t>nde</a:t>
            </a:r>
            <a:r>
              <a:rPr lang="tr-TR" sz="2400" b="1" dirty="0">
                <a:ln>
                  <a:solidFill>
                    <a:srgbClr val="FF0000"/>
                  </a:solidFill>
                </a:ln>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faaliyet gösteren mükelleflere, istisnadan yararlanan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projelerine ilişkin olarak, TÜBİTAK ve benzeri kurumlar tarafından ilgili mevzuat çerçevesinde </a:t>
            </a:r>
            <a:r>
              <a:rPr lang="tr-TR" sz="2400" b="1" dirty="0">
                <a:ln>
                  <a:solidFill>
                    <a:srgbClr val="FF0000"/>
                  </a:solidFill>
                </a:ln>
                <a:latin typeface="Arial" pitchFamily="34" charset="0"/>
                <a:ea typeface="Times New Roman" pitchFamily="18" charset="0"/>
                <a:cs typeface="Arial" pitchFamily="34" charset="0"/>
              </a:rPr>
              <a:t>hibe</a:t>
            </a:r>
            <a:r>
              <a:rPr lang="tr-TR" sz="2400" dirty="0">
                <a:latin typeface="Arial" pitchFamily="34" charset="0"/>
                <a:ea typeface="Times New Roman" pitchFamily="18" charset="0"/>
                <a:cs typeface="Arial" pitchFamily="34" charset="0"/>
              </a:rPr>
              <a:t> şeklinde sağlanan destek tutarları ile diğer kurumların bu mahiyetteki her türlü </a:t>
            </a:r>
            <a:r>
              <a:rPr lang="tr-TR" sz="2400" b="1" dirty="0">
                <a:ln>
                  <a:solidFill>
                    <a:srgbClr val="FF0000"/>
                  </a:solidFill>
                </a:ln>
                <a:latin typeface="Arial" pitchFamily="34" charset="0"/>
                <a:ea typeface="Times New Roman" pitchFamily="18" charset="0"/>
                <a:cs typeface="Arial" pitchFamily="34" charset="0"/>
              </a:rPr>
              <a:t>bağış ve yardımları</a:t>
            </a:r>
            <a:r>
              <a:rPr lang="tr-TR" sz="2400" dirty="0">
                <a:latin typeface="Arial" pitchFamily="34" charset="0"/>
                <a:ea typeface="Times New Roman" pitchFamily="18" charset="0"/>
                <a:cs typeface="Arial" pitchFamily="34" charset="0"/>
              </a:rPr>
              <a:t>, kurum kazancına dahil edilecek ve </a:t>
            </a:r>
            <a:r>
              <a:rPr lang="tr-TR" sz="2400" b="1" dirty="0">
                <a:ln>
                  <a:solidFill>
                    <a:srgbClr val="FF0000"/>
                  </a:solidFill>
                </a:ln>
                <a:latin typeface="Arial" pitchFamily="34" charset="0"/>
                <a:ea typeface="Times New Roman" pitchFamily="18" charset="0"/>
                <a:cs typeface="Arial" pitchFamily="34" charset="0"/>
              </a:rPr>
              <a:t>istisnadan yararlandırılacaktır.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1071546"/>
            <a:ext cx="8215370" cy="4647426"/>
          </a:xfrm>
          <a:prstGeom prst="rect">
            <a:avLst/>
          </a:prstGeom>
        </p:spPr>
        <p:txBody>
          <a:bodyPr>
            <a:spAutoFit/>
          </a:bodyPr>
          <a:lstStyle/>
          <a:p>
            <a:pPr algn="ctr" fontAlgn="auto">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Müşterek Genel Giderler</a:t>
            </a:r>
            <a:r>
              <a:rPr lang="tr-TR" sz="2800" b="1" u="sng" dirty="0">
                <a:latin typeface="Arial" pitchFamily="34" charset="0"/>
                <a:cs typeface="Arial" pitchFamily="34" charset="0"/>
              </a:rPr>
              <a:t>in Dağıtımı </a:t>
            </a:r>
            <a:r>
              <a:rPr lang="tr-TR" sz="2400" dirty="0">
                <a:latin typeface="Arial" pitchFamily="34" charset="0"/>
                <a:cs typeface="Arial" pitchFamily="34" charset="0"/>
              </a:rPr>
              <a:t> </a:t>
            </a:r>
          </a:p>
          <a:p>
            <a:pPr algn="just" eaLnBrk="0" fontAlgn="auto" hangingPunct="0">
              <a:lnSpc>
                <a:spcPct val="200000"/>
              </a:lnSpc>
              <a:spcBef>
                <a:spcPts val="0"/>
              </a:spcBef>
              <a:spcAft>
                <a:spcPts val="0"/>
              </a:spcAft>
              <a:defRPr/>
            </a:pPr>
            <a:r>
              <a:rPr lang="tr-TR" sz="2400" dirty="0">
                <a:latin typeface="Arial" pitchFamily="34" charset="0"/>
                <a:cs typeface="Arial" pitchFamily="34" charset="0"/>
              </a:rPr>
              <a:t>İstisna kapsamına giren faaliyetler ile bu kapsama girmeyen işlerin birlikte yapılması halinde müşterek genel giderlerin, bu faaliyetler ile ilgili olarak cari yılda oluşan maliyetlerin </a:t>
            </a:r>
            <a:r>
              <a:rPr lang="tr-TR" sz="2400" b="1" dirty="0">
                <a:ln>
                  <a:solidFill>
                    <a:srgbClr val="FF0000"/>
                  </a:solidFill>
                </a:ln>
                <a:latin typeface="Arial" pitchFamily="34" charset="0"/>
                <a:ea typeface="Times New Roman" pitchFamily="18" charset="0"/>
                <a:cs typeface="Arial" pitchFamily="34" charset="0"/>
              </a:rPr>
              <a:t>birbirine oranı esas alınarak </a:t>
            </a:r>
            <a:r>
              <a:rPr lang="tr-TR" sz="2400" dirty="0">
                <a:latin typeface="Arial" pitchFamily="34" charset="0"/>
                <a:cs typeface="Arial" pitchFamily="34" charset="0"/>
              </a:rPr>
              <a:t>dağıtılması gerekmektedir.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428596" y="500043"/>
            <a:ext cx="8358246" cy="6143668"/>
          </a:xfrm>
          <a:prstGeom prst="rect">
            <a:avLst/>
          </a:prstGeom>
        </p:spPr>
        <p:txBody>
          <a:bodyPr>
            <a:spAutoFit/>
          </a:bodyPr>
          <a:lstStyle/>
          <a:p>
            <a:pPr fontAlgn="auto">
              <a:lnSpc>
                <a:spcPct val="15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a:t>
            </a:r>
            <a:r>
              <a:rPr lang="tr-TR" sz="2400" b="1" dirty="0">
                <a:ln>
                  <a:solidFill>
                    <a:srgbClr val="FF0000"/>
                  </a:solidFill>
                </a:ln>
                <a:latin typeface="Arial" pitchFamily="34" charset="0"/>
                <a:ea typeface="Times New Roman" pitchFamily="18" charset="0"/>
                <a:cs typeface="Arial" pitchFamily="34" charset="0"/>
              </a:rPr>
              <a:t> </a:t>
            </a:r>
            <a:r>
              <a:rPr lang="tr-TR" sz="2400" b="1" dirty="0">
                <a:latin typeface="Arial" pitchFamily="34" charset="0"/>
                <a:cs typeface="Arial" pitchFamily="34" charset="0"/>
              </a:rPr>
              <a:t>Teknoloji geliştirme bölgesinde faaliyet gösteren X A.Ş.’</a:t>
            </a:r>
            <a:r>
              <a:rPr lang="tr-TR" sz="2400" b="1" dirty="0" err="1">
                <a:latin typeface="Arial" pitchFamily="34" charset="0"/>
                <a:cs typeface="Arial" pitchFamily="34" charset="0"/>
              </a:rPr>
              <a:t>nin</a:t>
            </a:r>
            <a:r>
              <a:rPr lang="tr-TR" sz="2400" b="1" dirty="0">
                <a:latin typeface="Arial" pitchFamily="34" charset="0"/>
                <a:cs typeface="Arial" pitchFamily="34" charset="0"/>
              </a:rPr>
              <a:t> müşterek genel giderleri 10.000,00.-</a:t>
            </a:r>
            <a:r>
              <a:rPr lang="tr-TR" sz="2400" b="1" dirty="0" err="1">
                <a:latin typeface="Arial" pitchFamily="34" charset="0"/>
                <a:cs typeface="Arial" pitchFamily="34" charset="0"/>
              </a:rPr>
              <a:t>TL’dır</a:t>
            </a:r>
            <a:r>
              <a:rPr lang="tr-TR" sz="2400" b="1" dirty="0">
                <a:latin typeface="Arial" pitchFamily="34" charset="0"/>
                <a:cs typeface="Arial" pitchFamily="34" charset="0"/>
              </a:rPr>
              <a:t>. İstisna kapsamına giren faaliyetlerin maliyeti 20.000,00.-TL, istisna dışı faaliyetlerin maliyeti 60.000,00.-TL ise; </a:t>
            </a:r>
          </a:p>
          <a:p>
            <a:pPr fontAlgn="auto">
              <a:lnSpc>
                <a:spcPct val="150000"/>
              </a:lnSpc>
              <a:spcBef>
                <a:spcPts val="0"/>
              </a:spcBef>
              <a:spcAft>
                <a:spcPts val="0"/>
              </a:spcAft>
              <a:defRPr/>
            </a:pPr>
            <a:r>
              <a:rPr lang="tr-TR" sz="2400" b="1" dirty="0">
                <a:latin typeface="Arial" pitchFamily="34" charset="0"/>
                <a:cs typeface="Arial" pitchFamily="34" charset="0"/>
              </a:rPr>
              <a:t>İstisna kazançların maliyeti       :  20.000,00.-TL</a:t>
            </a:r>
          </a:p>
          <a:p>
            <a:pPr fontAlgn="auto">
              <a:lnSpc>
                <a:spcPct val="150000"/>
              </a:lnSpc>
              <a:spcBef>
                <a:spcPts val="0"/>
              </a:spcBef>
              <a:spcAft>
                <a:spcPts val="0"/>
              </a:spcAft>
              <a:defRPr/>
            </a:pPr>
            <a:r>
              <a:rPr lang="tr-TR" sz="2400" b="1" dirty="0">
                <a:latin typeface="Arial" pitchFamily="34" charset="0"/>
                <a:cs typeface="Arial" pitchFamily="34" charset="0"/>
              </a:rPr>
              <a:t>İstisna dışı kazançların maliyeti:  </a:t>
            </a:r>
            <a:r>
              <a:rPr lang="tr-TR" sz="2400" b="1" u="sng" dirty="0">
                <a:latin typeface="Arial" pitchFamily="34" charset="0"/>
                <a:cs typeface="Arial" pitchFamily="34" charset="0"/>
              </a:rPr>
              <a:t>60.000,00-TL</a:t>
            </a:r>
            <a:endParaRPr lang="tr-TR" sz="2400" b="1" dirty="0">
              <a:latin typeface="Arial" pitchFamily="34" charset="0"/>
              <a:cs typeface="Arial" pitchFamily="34" charset="0"/>
            </a:endParaRPr>
          </a:p>
          <a:p>
            <a:pPr fontAlgn="auto">
              <a:lnSpc>
                <a:spcPct val="150000"/>
              </a:lnSpc>
              <a:spcBef>
                <a:spcPts val="0"/>
              </a:spcBef>
              <a:spcAft>
                <a:spcPts val="0"/>
              </a:spcAft>
              <a:defRPr/>
            </a:pPr>
            <a:r>
              <a:rPr lang="tr-TR" sz="2400" b="1" dirty="0">
                <a:latin typeface="Arial" pitchFamily="34" charset="0"/>
                <a:cs typeface="Arial" pitchFamily="34" charset="0"/>
              </a:rPr>
              <a:t>Toplam maliyet                               80.000,00.-TL </a:t>
            </a:r>
          </a:p>
          <a:p>
            <a:pPr fontAlgn="auto">
              <a:lnSpc>
                <a:spcPct val="150000"/>
              </a:lnSpc>
              <a:spcBef>
                <a:spcPts val="0"/>
              </a:spcBef>
              <a:spcAft>
                <a:spcPts val="0"/>
              </a:spcAft>
              <a:defRPr/>
            </a:pPr>
            <a:r>
              <a:rPr lang="tr-TR" sz="2400" b="1" dirty="0">
                <a:latin typeface="Arial" pitchFamily="34" charset="0"/>
                <a:cs typeface="Arial" pitchFamily="34" charset="0"/>
              </a:rPr>
              <a:t>İstisna kazançların toplam maliyete oranı : 20.000/80.000= %25    </a:t>
            </a:r>
          </a:p>
          <a:p>
            <a:pPr fontAlgn="auto">
              <a:lnSpc>
                <a:spcPct val="150000"/>
              </a:lnSpc>
              <a:spcBef>
                <a:spcPts val="0"/>
              </a:spcBef>
              <a:spcAft>
                <a:spcPts val="0"/>
              </a:spcAft>
              <a:defRPr/>
            </a:pPr>
            <a:r>
              <a:rPr lang="tr-TR" sz="2400" b="1" dirty="0">
                <a:latin typeface="Arial" pitchFamily="34" charset="0"/>
                <a:cs typeface="Arial" pitchFamily="34" charset="0"/>
              </a:rPr>
              <a:t>Müşterek genel giderlerin istisna kazançlara isabet eden kısmı: 10.000*%25= 2.500.-TL olacaktır.</a:t>
            </a:r>
            <a:r>
              <a:rPr lang="tr-TR" sz="2400" dirty="0">
                <a:latin typeface="Arial" pitchFamily="34" charset="0"/>
                <a:cs typeface="Arial" pitchFamily="34" charset="0"/>
              </a:rPr>
              <a:t> </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428596" y="785794"/>
            <a:ext cx="8286808" cy="5816977"/>
          </a:xfrm>
          <a:prstGeom prst="rect">
            <a:avLst/>
          </a:prstGeom>
        </p:spPr>
        <p:txBody>
          <a:bodyPr>
            <a:spAutoFit/>
          </a:bodyPr>
          <a:lstStyle/>
          <a:p>
            <a:pPr algn="ctr" fontAlgn="auto">
              <a:lnSpc>
                <a:spcPct val="150000"/>
              </a:lnSpc>
              <a:spcBef>
                <a:spcPts val="0"/>
              </a:spcBef>
              <a:spcAft>
                <a:spcPts val="0"/>
              </a:spcAft>
              <a:defRPr/>
            </a:pPr>
            <a:r>
              <a:rPr lang="tr-TR" sz="2800" b="1" u="sng" dirty="0">
                <a:latin typeface="Arial" pitchFamily="34" charset="0"/>
                <a:cs typeface="Arial" pitchFamily="34" charset="0"/>
              </a:rPr>
              <a:t>Amortismanların Dağıtımı</a:t>
            </a:r>
          </a:p>
          <a:p>
            <a:pPr algn="ctr" fontAlgn="auto">
              <a:spcBef>
                <a:spcPts val="0"/>
              </a:spcBef>
              <a:spcAft>
                <a:spcPts val="0"/>
              </a:spcAft>
              <a:defRPr/>
            </a:pPr>
            <a:endParaRPr lang="tr-TR" sz="2800" u="sng" dirty="0">
              <a:latin typeface="Arial" pitchFamily="34"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İstisna kapsamına giren ve girmeyen faaliyetlerde müştereken kullanılan tesisat, makine ve ulaştırma vasıtalarının amortismanlarının ise bunların her bir işte </a:t>
            </a:r>
            <a:r>
              <a:rPr lang="tr-TR" sz="2400" b="1" dirty="0">
                <a:ln>
                  <a:solidFill>
                    <a:srgbClr val="FF0000"/>
                  </a:solidFill>
                </a:ln>
                <a:latin typeface="Arial" pitchFamily="34" charset="0"/>
                <a:ea typeface="Times New Roman" pitchFamily="18" charset="0"/>
                <a:cs typeface="Arial" pitchFamily="34" charset="0"/>
              </a:rPr>
              <a:t>kullanıldıkları gün sayısına göre </a:t>
            </a:r>
            <a:r>
              <a:rPr lang="tr-TR" sz="2400" dirty="0">
                <a:latin typeface="Arial" pitchFamily="34" charset="0"/>
                <a:ea typeface="Times New Roman" pitchFamily="18" charset="0"/>
                <a:cs typeface="Arial" pitchFamily="34" charset="0"/>
              </a:rPr>
              <a:t>dağıtımının yapılması gerekmektedir.</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Hangi işlerde ne kadar süreyle kullanıldığı tespit edilemeyen sabit kıymetlere ilişkin amortismanlar, müşterek genel giderlerle birlikte dağıtıma tabi tutulacaktır.</a:t>
            </a:r>
            <a:endParaRPr lang="tr-TR" sz="2400" dirty="0">
              <a:latin typeface="Arial" pitchFamily="34" charset="0"/>
              <a:cs typeface="Arial" pitchFamily="34"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42910" y="1988840"/>
            <a:ext cx="7715304" cy="4524315"/>
          </a:xfrm>
          <a:prstGeom prst="rect">
            <a:avLst/>
          </a:prstGeom>
        </p:spPr>
        <p:txBody>
          <a:bodyPr>
            <a:spAutoFit/>
          </a:bodyPr>
          <a:lstStyle/>
          <a:p>
            <a:pPr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4691 sayılı Kanunun geçici 2 </a:t>
            </a:r>
            <a:r>
              <a:rPr lang="tr-TR" sz="2400" b="1" dirty="0" err="1">
                <a:ln>
                  <a:solidFill>
                    <a:srgbClr val="FF0000"/>
                  </a:solidFill>
                </a:ln>
                <a:latin typeface="Arial" pitchFamily="34" charset="0"/>
                <a:ea typeface="Times New Roman" pitchFamily="18" charset="0"/>
                <a:cs typeface="Arial" pitchFamily="34" charset="0"/>
              </a:rPr>
              <a:t>nci</a:t>
            </a:r>
            <a:r>
              <a:rPr lang="tr-TR" sz="2400" b="1" dirty="0">
                <a:ln>
                  <a:solidFill>
                    <a:srgbClr val="FF0000"/>
                  </a:solidFill>
                </a:ln>
                <a:latin typeface="Arial" pitchFamily="34" charset="0"/>
                <a:ea typeface="Times New Roman" pitchFamily="18" charset="0"/>
                <a:cs typeface="Arial" pitchFamily="34" charset="0"/>
              </a:rPr>
              <a:t> maddesi uyarınca;</a:t>
            </a:r>
          </a:p>
          <a:p>
            <a:pPr eaLnBrk="0" fontAlgn="auto" hangingPunct="0">
              <a:lnSpc>
                <a:spcPct val="200000"/>
              </a:lnSpc>
              <a:spcBef>
                <a:spcPts val="0"/>
              </a:spcBef>
              <a:spcAft>
                <a:spcPts val="0"/>
              </a:spcAft>
              <a:defRPr/>
            </a:pPr>
            <a:r>
              <a:rPr lang="tr-TR" sz="2400" dirty="0">
                <a:solidFill>
                  <a:schemeClr val="hlink"/>
                </a:solidFill>
                <a:latin typeface="Arial" pitchFamily="34" charset="0"/>
                <a:cs typeface="Arial" pitchFamily="34" charset="0"/>
              </a:rPr>
              <a:t> </a:t>
            </a:r>
            <a:r>
              <a:rPr lang="tr-TR" sz="2400" dirty="0">
                <a:latin typeface="Arial" pitchFamily="34" charset="0"/>
                <a:cs typeface="Arial" pitchFamily="34" charset="0"/>
              </a:rPr>
              <a:t>Bölgede faaliyet gösteren gelir ve kurumlar vergisi mükelleflerinin, münhasıran bu bölgedeki </a:t>
            </a:r>
            <a:r>
              <a:rPr lang="tr-TR" sz="2400" b="1" dirty="0">
                <a:ln>
                  <a:solidFill>
                    <a:srgbClr val="FF0000"/>
                  </a:solidFill>
                </a:ln>
                <a:latin typeface="Arial" pitchFamily="34" charset="0"/>
                <a:cs typeface="Arial" pitchFamily="34" charset="0"/>
              </a:rPr>
              <a:t>Y</a:t>
            </a:r>
            <a:r>
              <a:rPr lang="tr-TR" sz="2400" b="1" dirty="0">
                <a:ln>
                  <a:solidFill>
                    <a:srgbClr val="FF0000"/>
                  </a:solidFill>
                </a:ln>
                <a:latin typeface="Arial" pitchFamily="34" charset="0"/>
                <a:ea typeface="Times New Roman" pitchFamily="18" charset="0"/>
                <a:cs typeface="Arial" pitchFamily="34" charset="0"/>
              </a:rPr>
              <a:t>azılım</a:t>
            </a:r>
            <a:r>
              <a:rPr lang="tr-TR" sz="2400" b="1" dirty="0">
                <a:latin typeface="Arial" pitchFamily="34" charset="0"/>
                <a:cs typeface="Arial" pitchFamily="34" charset="0"/>
              </a:rPr>
              <a:t> ,</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Ar-</a:t>
            </a:r>
            <a:r>
              <a:rPr lang="tr-TR" sz="2400" b="1" dirty="0" err="1">
                <a:ln>
                  <a:solidFill>
                    <a:srgbClr val="FF0000"/>
                  </a:solidFill>
                </a:ln>
                <a:latin typeface="Arial" pitchFamily="34" charset="0"/>
                <a:ea typeface="Times New Roman" pitchFamily="18" charset="0"/>
                <a:cs typeface="Arial" pitchFamily="34" charset="0"/>
              </a:rPr>
              <a:t>Ge</a:t>
            </a:r>
            <a:r>
              <a:rPr lang="tr-TR" sz="2400" b="1"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ve</a:t>
            </a:r>
            <a:r>
              <a:rPr lang="tr-TR" sz="2400" b="1"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Tasarım </a:t>
            </a:r>
            <a:r>
              <a:rPr lang="tr-TR" sz="2400" dirty="0">
                <a:latin typeface="Arial" pitchFamily="34" charset="0"/>
                <a:cs typeface="Arial" pitchFamily="34" charset="0"/>
              </a:rPr>
              <a:t>faaliyetlerinden elde ettikleri kazançları </a:t>
            </a:r>
            <a:r>
              <a:rPr lang="tr-TR" sz="2400" b="1" dirty="0">
                <a:ln>
                  <a:solidFill>
                    <a:srgbClr val="FF0000"/>
                  </a:solidFill>
                </a:ln>
                <a:latin typeface="Arial" pitchFamily="34" charset="0"/>
                <a:ea typeface="Times New Roman" pitchFamily="18" charset="0"/>
                <a:cs typeface="Arial" pitchFamily="34" charset="0"/>
              </a:rPr>
              <a:t>31/12/2023</a:t>
            </a:r>
            <a:r>
              <a:rPr lang="tr-TR" sz="2400" b="1" dirty="0">
                <a:latin typeface="Arial" pitchFamily="34" charset="0"/>
                <a:cs typeface="Arial" pitchFamily="34" charset="0"/>
              </a:rPr>
              <a:t> </a:t>
            </a:r>
            <a:r>
              <a:rPr lang="tr-TR" sz="2400" dirty="0">
                <a:latin typeface="Arial" pitchFamily="34" charset="0"/>
                <a:cs typeface="Arial" pitchFamily="34" charset="0"/>
              </a:rPr>
              <a:t>tarihine kadar gelir ve kurumlar vergisinden müstesnadır.</a:t>
            </a: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 name="5 Metin kutusu"/>
          <p:cNvSpPr txBox="1"/>
          <p:nvPr/>
        </p:nvSpPr>
        <p:spPr>
          <a:xfrm>
            <a:off x="684213" y="1125538"/>
            <a:ext cx="7775575" cy="522287"/>
          </a:xfrm>
          <a:prstGeom prst="rect">
            <a:avLst/>
          </a:prstGeom>
          <a:noFill/>
        </p:spPr>
        <p:txBody>
          <a:bodyPr>
            <a:spAutoFit/>
          </a:bodyPr>
          <a:lstStyle/>
          <a:p>
            <a:pPr algn="ct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GELİR VE KURUMLAR VERGİSİ İSTİSNASI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85720" y="857232"/>
            <a:ext cx="8429684" cy="5632311"/>
          </a:xfrm>
          <a:prstGeom prst="rect">
            <a:avLst/>
          </a:prstGeom>
        </p:spPr>
        <p:txBody>
          <a:bodyPr>
            <a:spAutoFit/>
          </a:bodyPr>
          <a:lstStyle/>
          <a:p>
            <a:pPr fontAlgn="auto">
              <a:lnSpc>
                <a:spcPct val="15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 :</a:t>
            </a:r>
            <a:r>
              <a:rPr lang="tr-TR" sz="2400" b="1" dirty="0">
                <a:ln>
                  <a:solidFill>
                    <a:srgbClr val="FF0000"/>
                  </a:solidFill>
                </a:ln>
                <a:latin typeface="Arial" pitchFamily="34" charset="0"/>
                <a:ea typeface="Times New Roman" pitchFamily="18" charset="0"/>
                <a:cs typeface="Arial" pitchFamily="34" charset="0"/>
              </a:rPr>
              <a:t> </a:t>
            </a:r>
            <a:r>
              <a:rPr lang="tr-TR" sz="2400" b="1" dirty="0">
                <a:latin typeface="Arial" pitchFamily="34" charset="0"/>
                <a:cs typeface="Arial" pitchFamily="34" charset="0"/>
              </a:rPr>
              <a:t>Teknoloji geliştirme bölgesinde faaliyet gösteren Y A.Ş.’</a:t>
            </a:r>
            <a:r>
              <a:rPr lang="tr-TR" sz="2400" b="1" dirty="0" err="1">
                <a:latin typeface="Arial" pitchFamily="34" charset="0"/>
                <a:cs typeface="Arial" pitchFamily="34" charset="0"/>
              </a:rPr>
              <a:t>nin</a:t>
            </a:r>
            <a:r>
              <a:rPr lang="tr-TR" sz="2400" b="1" dirty="0">
                <a:latin typeface="Arial" pitchFamily="34" charset="0"/>
                <a:cs typeface="Arial" pitchFamily="34" charset="0"/>
              </a:rPr>
              <a:t> müşterek olarak kullandığı makineler için 6.000,00.-TL amortisman ayırmıştır. Makineler, istisna kazanç kapsamındaki faaliyetlerde yıl içinde toplam 108 gün, diğer faaliyetlerde 252 gün kullanılmış ise; </a:t>
            </a:r>
          </a:p>
          <a:p>
            <a:pPr fontAlgn="auto">
              <a:lnSpc>
                <a:spcPct val="150000"/>
              </a:lnSpc>
              <a:spcBef>
                <a:spcPts val="0"/>
              </a:spcBef>
              <a:spcAft>
                <a:spcPts val="0"/>
              </a:spcAft>
              <a:defRPr/>
            </a:pPr>
            <a:r>
              <a:rPr lang="tr-TR" sz="2400" b="1" dirty="0">
                <a:latin typeface="Arial" pitchFamily="34" charset="0"/>
                <a:cs typeface="Arial" pitchFamily="34" charset="0"/>
              </a:rPr>
              <a:t>Makinelerin Toplam Kullanma Gün Sayısı:  108+252=360</a:t>
            </a:r>
          </a:p>
          <a:p>
            <a:pPr fontAlgn="auto">
              <a:lnSpc>
                <a:spcPct val="150000"/>
              </a:lnSpc>
              <a:spcBef>
                <a:spcPts val="0"/>
              </a:spcBef>
              <a:spcAft>
                <a:spcPts val="0"/>
              </a:spcAft>
              <a:defRPr/>
            </a:pPr>
            <a:r>
              <a:rPr lang="tr-TR" sz="2400" b="1" dirty="0">
                <a:latin typeface="Arial" pitchFamily="34" charset="0"/>
                <a:cs typeface="Arial" pitchFamily="34" charset="0"/>
              </a:rPr>
              <a:t>İstisna faaliyetlerde kullanılan gün sayısının toplam gün sayısına oranı  : 108/360= % 30</a:t>
            </a:r>
          </a:p>
          <a:p>
            <a:pPr fontAlgn="auto">
              <a:lnSpc>
                <a:spcPct val="150000"/>
              </a:lnSpc>
              <a:spcBef>
                <a:spcPts val="0"/>
              </a:spcBef>
              <a:spcAft>
                <a:spcPts val="0"/>
              </a:spcAft>
              <a:defRPr/>
            </a:pPr>
            <a:r>
              <a:rPr lang="tr-TR" sz="2400" b="1" dirty="0">
                <a:latin typeface="Arial" pitchFamily="34" charset="0"/>
                <a:cs typeface="Arial" pitchFamily="34" charset="0"/>
              </a:rPr>
              <a:t>İstisna kazançlara isabet eden amortisman tutarı :		 6.000 * % 30 = 1.800.-TL olacaktır.</a:t>
            </a:r>
            <a:endParaRPr lang="tr-TR" sz="2400" dirty="0">
              <a:latin typeface="Arial" pitchFamily="34" charset="0"/>
              <a:cs typeface="Arial" pitchFamily="34"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Dikdörtgen"/>
          <p:cNvSpPr>
            <a:spLocks noChangeArrowheads="1"/>
          </p:cNvSpPr>
          <p:nvPr/>
        </p:nvSpPr>
        <p:spPr bwMode="auto">
          <a:xfrm>
            <a:off x="357188" y="714375"/>
            <a:ext cx="8429625" cy="556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tr-TR" sz="2800" b="1" u="sng">
                <a:cs typeface="Times New Roman" pitchFamily="18" charset="0"/>
              </a:rPr>
              <a:t>İstisna Kapsamındaki Kazançların Dağıtılması</a:t>
            </a:r>
          </a:p>
          <a:p>
            <a:pPr algn="ctr"/>
            <a:endParaRPr lang="tr-TR" sz="2400">
              <a:cs typeface="Times New Roman" pitchFamily="18" charset="0"/>
            </a:endParaRPr>
          </a:p>
          <a:p>
            <a:pPr algn="just" eaLnBrk="0" hangingPunct="0">
              <a:lnSpc>
                <a:spcPct val="150000"/>
              </a:lnSpc>
            </a:pPr>
            <a:r>
              <a:rPr lang="tr-TR" sz="2400">
                <a:cs typeface="Times New Roman" pitchFamily="18" charset="0"/>
              </a:rPr>
              <a:t> Yönetici şirketler dahil olmak üzere bölgede faaliyet gösteren kurumların, bu bölgelerde elde ettikleri kazançları dağıtmaları halinde, dağıtılan kar payları üzerinden elde edenin hukuki niteliğine göre Gelir Vergisi Kanununun 94 üncü maddesinin birinci fıkrasının (6) numaralı bendinin (b) alt bendi ile Kurumlar Vergisi Kanununun 15 inci maddesinin ikinci fıkrası ve 30 uncu maddesinin üçüncü ve altıncı fıkraları uyarınca vergi kesintisi yapmaları gerekmektedir.</a:t>
            </a:r>
          </a:p>
        </p:txBody>
      </p:sp>
      <p:sp>
        <p:nvSpPr>
          <p:cNvPr id="3" name="2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3 Dikdörtgen"/>
          <p:cNvSpPr>
            <a:spLocks noChangeArrowheads="1"/>
          </p:cNvSpPr>
          <p:nvPr/>
        </p:nvSpPr>
        <p:spPr bwMode="auto">
          <a:xfrm>
            <a:off x="500063" y="1071563"/>
            <a:ext cx="8001000" cy="18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800" b="1" u="sng">
                <a:cs typeface="Times New Roman" pitchFamily="18" charset="0"/>
              </a:rPr>
              <a:t>İstisna Uygulaması İçin Yapılacak Bildirim</a:t>
            </a:r>
            <a:endParaRPr lang="tr-TR" sz="2800" u="sng">
              <a:cs typeface="Times New Roman" pitchFamily="18" charset="0"/>
            </a:endParaRPr>
          </a:p>
          <a:p>
            <a:pPr algn="just" eaLnBrk="0" hangingPunct="0"/>
            <a:r>
              <a:rPr lang="tr-TR" sz="2400">
                <a:cs typeface="Times New Roman" pitchFamily="18" charset="0"/>
              </a:rPr>
              <a:t> </a:t>
            </a:r>
          </a:p>
          <a:p>
            <a:pPr algn="just" eaLnBrk="0" hangingPunct="0">
              <a:lnSpc>
                <a:spcPct val="150000"/>
              </a:lnSpc>
            </a:pPr>
            <a:r>
              <a:rPr lang="tr-TR" sz="2400">
                <a:cs typeface="Times New Roman" pitchFamily="18" charset="0"/>
              </a:rPr>
              <a:t> </a:t>
            </a: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0417" name="Rectangle 1"/>
          <p:cNvSpPr>
            <a:spLocks noChangeArrowheads="1"/>
          </p:cNvSpPr>
          <p:nvPr/>
        </p:nvSpPr>
        <p:spPr bwMode="auto">
          <a:xfrm>
            <a:off x="251520" y="2486299"/>
            <a:ext cx="8640960" cy="2862322"/>
          </a:xfrm>
          <a:prstGeom prst="rect">
            <a:avLst/>
          </a:prstGeom>
          <a:noFill/>
          <a:ln w="9525">
            <a:noFill/>
            <a:miter lim="800000"/>
            <a:headEnd/>
            <a:tailEnd/>
          </a:ln>
          <a:effectLst/>
        </p:spPr>
        <p:txBody>
          <a:bodyPr anchor="ctr">
            <a:spAutoFit/>
          </a:bodyPr>
          <a:lstStyle/>
          <a:p>
            <a:pPr algn="just">
              <a:lnSpc>
                <a:spcPct val="150000"/>
              </a:lnSpc>
              <a:defRPr/>
            </a:pPr>
            <a:r>
              <a:rPr lang="tr-TR" sz="2400" dirty="0">
                <a:latin typeface="Arial" pitchFamily="34" charset="0"/>
                <a:ea typeface="Times New Roman" pitchFamily="18" charset="0"/>
                <a:cs typeface="Arial" pitchFamily="34" charset="0"/>
              </a:rPr>
              <a:t>Bu istisnanın uygulanabilmesi için mükellefler bağlı bulundukları vergi dairesine başvuruda bulunurlar. Bu başvuruya, yönetici şirketten alınacak olan vergi mükellefinin </a:t>
            </a:r>
            <a:r>
              <a:rPr lang="tr-TR" sz="2400" b="1" dirty="0">
                <a:ln>
                  <a:solidFill>
                    <a:srgbClr val="FF0000"/>
                  </a:solidFill>
                </a:ln>
                <a:latin typeface="Arial" pitchFamily="34" charset="0"/>
                <a:ea typeface="Times New Roman" pitchFamily="18" charset="0"/>
                <a:cs typeface="Arial" pitchFamily="34" charset="0"/>
              </a:rPr>
              <a:t>Bölgede yer aldığını ve mükellefin faaliyet alanlarını </a:t>
            </a:r>
            <a:r>
              <a:rPr lang="tr-TR" sz="2400" dirty="0">
                <a:latin typeface="Arial" pitchFamily="34" charset="0"/>
                <a:ea typeface="Times New Roman" pitchFamily="18" charset="0"/>
                <a:cs typeface="Arial" pitchFamily="34" charset="0"/>
              </a:rPr>
              <a:t>gösteren belgeler de eklenir.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51520" y="476672"/>
            <a:ext cx="8712968" cy="6048672"/>
          </a:xfrm>
          <a:prstGeom prst="rect">
            <a:avLst/>
          </a:prstGeom>
        </p:spPr>
        <p:txBody>
          <a:bodyPr>
            <a:spAutoFit/>
          </a:bodyPr>
          <a:lstStyle/>
          <a:p>
            <a:pPr algn="ctr" eaLnBrk="0" fontAlgn="auto" hangingPunct="0">
              <a:lnSpc>
                <a:spcPct val="200000"/>
              </a:lnSpc>
              <a:spcBef>
                <a:spcPts val="0"/>
              </a:spcBef>
              <a:spcAft>
                <a:spcPts val="0"/>
              </a:spcAft>
              <a:defRPr/>
            </a:pPr>
            <a:r>
              <a:rPr lang="tr-TR" sz="2800" b="1" u="sng" dirty="0">
                <a:latin typeface="Arial" pitchFamily="34" charset="0"/>
                <a:ea typeface="Times New Roman" pitchFamily="18" charset="0"/>
                <a:cs typeface="Arial" pitchFamily="34" charset="0"/>
              </a:rPr>
              <a:t>ÜCRETLERDE GELİR VERGİSİ İSTİSNASI</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Bölgede çalışan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 destek personelinin bu görevleri ile ilgili ücretleri, 31/12/2023 tarihine kadar her türlü vergiden müstesnadır.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İstisna, ücreti gelir vergisinden istisna tutulan personel </a:t>
            </a:r>
            <a:r>
              <a:rPr lang="tr-TR" sz="2400" b="1" dirty="0">
                <a:ln>
                  <a:solidFill>
                    <a:srgbClr val="FF0000"/>
                  </a:solidFill>
                </a:ln>
                <a:latin typeface="Arial" pitchFamily="34" charset="0"/>
                <a:ea typeface="Times New Roman" pitchFamily="18" charset="0"/>
                <a:cs typeface="Arial" pitchFamily="34" charset="0"/>
              </a:rPr>
              <a:t>çalıştırmaya başladıkları</a:t>
            </a:r>
            <a:r>
              <a:rPr lang="tr-TR" sz="2400" dirty="0">
                <a:latin typeface="Arial" pitchFamily="34" charset="0"/>
                <a:ea typeface="Times New Roman" pitchFamily="18" charset="0"/>
                <a:cs typeface="Arial" pitchFamily="34" charset="0"/>
              </a:rPr>
              <a:t>, tarihte başlar.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Muafiyet kapsamındaki </a:t>
            </a:r>
            <a:r>
              <a:rPr lang="tr-TR" sz="2400" b="1" dirty="0">
                <a:ln>
                  <a:solidFill>
                    <a:srgbClr val="FF0000"/>
                  </a:solidFill>
                </a:ln>
                <a:latin typeface="Arial" pitchFamily="34" charset="0"/>
                <a:ea typeface="Times New Roman" pitchFamily="18" charset="0"/>
                <a:cs typeface="Arial" pitchFamily="34" charset="0"/>
              </a:rPr>
              <a:t>destek personeli sayısı </a:t>
            </a:r>
            <a:r>
              <a:rPr lang="tr-TR" sz="2400" dirty="0">
                <a:latin typeface="Arial" pitchFamily="34" charset="0"/>
                <a:ea typeface="Times New Roman" pitchFamily="18" charset="0"/>
                <a:cs typeface="Arial" pitchFamily="34" charset="0"/>
              </a:rPr>
              <a:t>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 tasarım  personeli sayısının </a:t>
            </a:r>
            <a:r>
              <a:rPr lang="tr-TR" sz="2400" b="1" dirty="0">
                <a:ln>
                  <a:solidFill>
                    <a:srgbClr val="FF0000"/>
                  </a:solidFill>
                </a:ln>
                <a:latin typeface="Arial" pitchFamily="34" charset="0"/>
                <a:ea typeface="Times New Roman" pitchFamily="18" charset="0"/>
                <a:cs typeface="Arial" pitchFamily="34" charset="0"/>
              </a:rPr>
              <a:t>yüzde onunu </a:t>
            </a:r>
            <a:r>
              <a:rPr lang="tr-TR" sz="2400" dirty="0">
                <a:latin typeface="Arial" pitchFamily="34" charset="0"/>
                <a:ea typeface="Times New Roman" pitchFamily="18" charset="0"/>
                <a:cs typeface="Arial" pitchFamily="34" charset="0"/>
              </a:rPr>
              <a:t>aşamaz.</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Destek personeli sayısı hesabında küsuratlı bir üst tamsayıya iblağ edilir.</a:t>
            </a:r>
          </a:p>
        </p:txBody>
      </p:sp>
      <p:sp>
        <p:nvSpPr>
          <p:cNvPr id="5" name="4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28675" name="3 Dikdörtgen"/>
          <p:cNvSpPr>
            <a:spLocks noChangeArrowheads="1"/>
          </p:cNvSpPr>
          <p:nvPr/>
        </p:nvSpPr>
        <p:spPr bwMode="auto">
          <a:xfrm>
            <a:off x="357188" y="1000125"/>
            <a:ext cx="8501062"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50000"/>
              </a:lnSpc>
            </a:pPr>
            <a:endParaRPr lang="tr-TR" sz="2400">
              <a:cs typeface="Times New Roman" pitchFamily="18" charset="0"/>
            </a:endParaRPr>
          </a:p>
          <a:p>
            <a:pPr algn="just" eaLnBrk="0" hangingPunct="0"/>
            <a:endParaRPr lang="tr-TR" sz="2200">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6321" name="Rectangle 1"/>
          <p:cNvSpPr>
            <a:spLocks noChangeArrowheads="1"/>
          </p:cNvSpPr>
          <p:nvPr/>
        </p:nvSpPr>
        <p:spPr bwMode="auto">
          <a:xfrm>
            <a:off x="179512" y="646040"/>
            <a:ext cx="8784976" cy="5693866"/>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Tatil, İzin ve Ek Çalışma Ücretleri</a:t>
            </a:r>
            <a:endParaRPr lang="tr-TR" sz="2800" dirty="0">
              <a:latin typeface="Arial" pitchFamily="34" charset="0"/>
              <a:cs typeface="Arial" pitchFamily="34" charset="0"/>
            </a:endParaRPr>
          </a:p>
          <a:p>
            <a:pPr algn="just" eaLnBrk="0" hangingPunct="0">
              <a:lnSpc>
                <a:spcPct val="200000"/>
              </a:lnSpc>
              <a:defRPr/>
            </a:pPr>
            <a:r>
              <a:rPr lang="tr-TR" sz="2000" b="1" dirty="0">
                <a:latin typeface="Arial" pitchFamily="34" charset="0"/>
                <a:ea typeface="Calibri" pitchFamily="34" charset="0"/>
                <a:cs typeface="Arial" pitchFamily="34" charset="0"/>
              </a:rPr>
              <a:t> </a:t>
            </a:r>
            <a:r>
              <a:rPr lang="tr-TR" sz="2200" dirty="0">
                <a:latin typeface="Arial" pitchFamily="34" charset="0"/>
                <a:ea typeface="Calibri" pitchFamily="34" charset="0"/>
                <a:cs typeface="Arial" pitchFamily="34" charset="0"/>
              </a:rPr>
              <a:t>Hak kazanılmış hafta tatili,</a:t>
            </a:r>
            <a:endParaRPr lang="tr-TR" sz="2200" dirty="0">
              <a:latin typeface="Arial" pitchFamily="34" charset="0"/>
              <a:cs typeface="Arial" pitchFamily="34" charset="0"/>
            </a:endParaRPr>
          </a:p>
          <a:p>
            <a:pPr algn="just" eaLnBrk="0" hangingPunct="0">
              <a:lnSpc>
                <a:spcPct val="200000"/>
              </a:lnSpc>
              <a:defRPr/>
            </a:pPr>
            <a:r>
              <a:rPr lang="tr-TR" sz="2200" dirty="0">
                <a:latin typeface="Arial" pitchFamily="34" charset="0"/>
                <a:ea typeface="Calibri" pitchFamily="34" charset="0"/>
                <a:cs typeface="Arial" pitchFamily="34" charset="0"/>
              </a:rPr>
              <a:t>Yıllık ücretli izin süreleri,</a:t>
            </a:r>
            <a:endParaRPr lang="tr-TR" sz="2200" dirty="0">
              <a:latin typeface="Arial" pitchFamily="34" charset="0"/>
              <a:cs typeface="Arial" pitchFamily="34" charset="0"/>
            </a:endParaRPr>
          </a:p>
          <a:p>
            <a:pPr algn="just" eaLnBrk="0" hangingPunct="0">
              <a:lnSpc>
                <a:spcPct val="200000"/>
              </a:lnSpc>
              <a:defRPr/>
            </a:pPr>
            <a:r>
              <a:rPr lang="tr-TR" sz="2200" dirty="0">
                <a:latin typeface="Arial" pitchFamily="34" charset="0"/>
                <a:ea typeface="Calibri" pitchFamily="34" charset="0"/>
                <a:cs typeface="Arial" pitchFamily="34" charset="0"/>
              </a:rPr>
              <a:t>Ulusal Bayram ve Genel Tatiller Hakkında Kanunda belirtilen tatil günlerine isabet eden ücretler de istisna kapsamındadır.</a:t>
            </a:r>
            <a:endParaRPr lang="tr-TR" sz="2200" dirty="0">
              <a:latin typeface="Arial" pitchFamily="34" charset="0"/>
              <a:cs typeface="Arial" pitchFamily="34" charset="0"/>
            </a:endParaRPr>
          </a:p>
          <a:p>
            <a:pPr algn="just" eaLnBrk="0" hangingPunct="0">
              <a:lnSpc>
                <a:spcPct val="200000"/>
              </a:lnSpc>
              <a:defRPr/>
            </a:pPr>
            <a:r>
              <a:rPr lang="tr-TR" sz="2200" dirty="0">
                <a:latin typeface="Arial" pitchFamily="34" charset="0"/>
                <a:ea typeface="Calibri" pitchFamily="34" charset="0"/>
                <a:cs typeface="Arial" pitchFamily="34" charset="0"/>
              </a:rPr>
              <a:t>Hesaplamada küsuratlı sayılar bir üst tamsayıya iblağ edilir. Haftalık </a:t>
            </a:r>
            <a:r>
              <a:rPr lang="tr-TR" sz="2200" b="1" dirty="0">
                <a:ln>
                  <a:solidFill>
                    <a:srgbClr val="FF0000"/>
                  </a:solidFill>
                </a:ln>
                <a:latin typeface="Arial" pitchFamily="34" charset="0"/>
                <a:ea typeface="Times New Roman" pitchFamily="18" charset="0"/>
                <a:cs typeface="Arial" pitchFamily="34" charset="0"/>
              </a:rPr>
              <a:t>kırk beş saat</a:t>
            </a:r>
            <a:r>
              <a:rPr lang="tr-TR" sz="2200" dirty="0">
                <a:latin typeface="Arial" pitchFamily="34" charset="0"/>
                <a:ea typeface="Calibri" pitchFamily="34" charset="0"/>
                <a:cs typeface="Arial" pitchFamily="34" charset="0"/>
              </a:rPr>
              <a:t>in üzerindeki ve </a:t>
            </a:r>
            <a:r>
              <a:rPr lang="tr-TR" sz="2200" b="1" dirty="0">
                <a:ln>
                  <a:solidFill>
                    <a:srgbClr val="FF0000"/>
                  </a:solidFill>
                </a:ln>
                <a:latin typeface="Arial" pitchFamily="34" charset="0"/>
                <a:ea typeface="Times New Roman" pitchFamily="18" charset="0"/>
                <a:cs typeface="Arial" pitchFamily="34" charset="0"/>
              </a:rPr>
              <a:t>ek çalışma </a:t>
            </a:r>
            <a:r>
              <a:rPr lang="tr-TR" sz="2200" dirty="0">
                <a:latin typeface="Arial" pitchFamily="34" charset="0"/>
                <a:ea typeface="Calibri" pitchFamily="34" charset="0"/>
                <a:cs typeface="Arial" pitchFamily="34" charset="0"/>
              </a:rPr>
              <a:t>sürelerine ilişkin ücretler bu istisnadan faydalanamaz.</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29699" name="3 Dikdörtgen"/>
          <p:cNvSpPr>
            <a:spLocks noChangeArrowheads="1"/>
          </p:cNvSpPr>
          <p:nvPr/>
        </p:nvSpPr>
        <p:spPr bwMode="auto">
          <a:xfrm>
            <a:off x="357188" y="1000125"/>
            <a:ext cx="8501062"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50000"/>
              </a:lnSpc>
            </a:pPr>
            <a:endParaRPr lang="tr-TR" sz="2400">
              <a:cs typeface="Times New Roman" pitchFamily="18" charset="0"/>
            </a:endParaRPr>
          </a:p>
          <a:p>
            <a:pPr algn="just" eaLnBrk="0" hangingPunct="0"/>
            <a:endParaRPr lang="tr-TR" sz="2200">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29701" name="Rectangle 1"/>
          <p:cNvSpPr>
            <a:spLocks noChangeArrowheads="1"/>
          </p:cNvSpPr>
          <p:nvPr/>
        </p:nvSpPr>
        <p:spPr bwMode="auto">
          <a:xfrm>
            <a:off x="357188" y="1285875"/>
            <a:ext cx="850106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200000"/>
              </a:lnSpc>
            </a:pPr>
            <a:r>
              <a:rPr lang="tr-TR" sz="3200" b="1"/>
              <a:t>Prim, İkramiye ve Benzeri Ödemeler</a:t>
            </a:r>
          </a:p>
          <a:p>
            <a:pPr algn="just" eaLnBrk="0" hangingPunct="0">
              <a:lnSpc>
                <a:spcPct val="200000"/>
              </a:lnSpc>
            </a:pPr>
            <a:r>
              <a:rPr lang="tr-TR" sz="2800"/>
              <a:t>Ar-Ge, tasarım ve destek personelinin bu Kanun kapsamında elde ettiği ücret, prim, ikramiye ve benzeri ödemeler de istisna kapsamına dâhildir.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5297" name="Rectangle 1"/>
          <p:cNvSpPr>
            <a:spLocks noChangeArrowheads="1"/>
          </p:cNvSpPr>
          <p:nvPr/>
        </p:nvSpPr>
        <p:spPr bwMode="auto">
          <a:xfrm>
            <a:off x="179512" y="870010"/>
            <a:ext cx="8784976" cy="5232202"/>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Üst Düzey Yöneticilere Ödenen Ücretlerde Gelir Vergisi İstisnası</a:t>
            </a:r>
          </a:p>
          <a:p>
            <a:pPr>
              <a:lnSpc>
                <a:spcPct val="150000"/>
              </a:lnSpc>
              <a:defRPr/>
            </a:pPr>
            <a:endParaRPr lang="tr-TR" sz="2000" dirty="0">
              <a:latin typeface="Arial" pitchFamily="34" charset="0"/>
              <a:cs typeface="Arial" pitchFamily="34" charset="0"/>
            </a:endParaRPr>
          </a:p>
          <a:p>
            <a:pPr eaLnBrk="0" hangingPunct="0">
              <a:lnSpc>
                <a:spcPct val="200000"/>
              </a:lnSpc>
              <a:defRPr/>
            </a:pPr>
            <a:r>
              <a:rPr lang="tr-TR" sz="2400" dirty="0">
                <a:latin typeface="Arial" pitchFamily="34" charset="0"/>
                <a:ea typeface="Calibri" pitchFamily="34" charset="0"/>
                <a:cs typeface="Arial" pitchFamily="34" charset="0"/>
              </a:rPr>
              <a:t>Yalnızca Ar-</a:t>
            </a:r>
            <a:r>
              <a:rPr lang="tr-TR" sz="2400" dirty="0" err="1">
                <a:latin typeface="Arial" pitchFamily="34" charset="0"/>
                <a:ea typeface="Calibri" pitchFamily="34" charset="0"/>
                <a:cs typeface="Arial" pitchFamily="34" charset="0"/>
              </a:rPr>
              <a:t>Ge</a:t>
            </a:r>
            <a:r>
              <a:rPr lang="tr-TR" sz="2400" dirty="0">
                <a:latin typeface="Arial" pitchFamily="34" charset="0"/>
                <a:ea typeface="Calibri" pitchFamily="34" charset="0"/>
                <a:cs typeface="Arial" pitchFamily="34" charset="0"/>
              </a:rPr>
              <a:t> ve Yazılım faaliyet sürelerine ilişkin ücretlerinin gelir vergisi istisnasına tabi tutulması, </a:t>
            </a:r>
            <a:r>
              <a:rPr lang="tr-TR" sz="2400" b="1" dirty="0">
                <a:ln>
                  <a:solidFill>
                    <a:srgbClr val="FF0000"/>
                  </a:solidFill>
                </a:ln>
                <a:latin typeface="Arial" pitchFamily="34" charset="0"/>
                <a:ea typeface="Times New Roman" pitchFamily="18" charset="0"/>
                <a:cs typeface="Arial" pitchFamily="34" charset="0"/>
              </a:rPr>
              <a:t>şirket yönetimi ile ilgili çalışma süresi</a:t>
            </a:r>
            <a:r>
              <a:rPr lang="tr-TR" sz="2400" dirty="0">
                <a:latin typeface="Arial" pitchFamily="34" charset="0"/>
                <a:ea typeface="Calibri" pitchFamily="34" charset="0"/>
                <a:cs typeface="Arial" pitchFamily="34" charset="0"/>
              </a:rPr>
              <a:t>ne ilişkin ücretlerinin ise </a:t>
            </a:r>
            <a:r>
              <a:rPr lang="tr-TR" sz="2400" b="1" dirty="0">
                <a:ln>
                  <a:solidFill>
                    <a:srgbClr val="FF0000"/>
                  </a:solidFill>
                </a:ln>
                <a:latin typeface="Arial" pitchFamily="34" charset="0"/>
                <a:ea typeface="Times New Roman" pitchFamily="18" charset="0"/>
                <a:cs typeface="Arial" pitchFamily="34" charset="0"/>
              </a:rPr>
              <a:t>istisna kapsamı dışında </a:t>
            </a:r>
            <a:r>
              <a:rPr lang="tr-TR" sz="2400" dirty="0">
                <a:latin typeface="Arial" pitchFamily="34" charset="0"/>
                <a:ea typeface="Calibri" pitchFamily="34" charset="0"/>
                <a:cs typeface="Arial" pitchFamily="34" charset="0"/>
              </a:rPr>
              <a:t>bırakılması gerekmektedir.</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0725" name="Rectangle 5"/>
          <p:cNvSpPr>
            <a:spLocks noChangeArrowheads="1"/>
          </p:cNvSpPr>
          <p:nvPr/>
        </p:nvSpPr>
        <p:spPr bwMode="auto">
          <a:xfrm>
            <a:off x="357158" y="428604"/>
            <a:ext cx="8501122" cy="6247864"/>
          </a:xfrm>
          <a:prstGeom prst="rect">
            <a:avLst/>
          </a:prstGeom>
          <a:noFill/>
          <a:ln w="9525">
            <a:noFill/>
            <a:miter lim="800000"/>
            <a:headEnd/>
            <a:tailEnd/>
          </a:ln>
          <a:effectLst/>
        </p:spPr>
        <p:txBody>
          <a:bodyPr anchor="ctr">
            <a:spAutoFit/>
          </a:bodyPr>
          <a:lstStyle/>
          <a:p>
            <a:pPr algn="ctr">
              <a:lnSpc>
                <a:spcPct val="200000"/>
              </a:lnSpc>
              <a:defRPr/>
            </a:pPr>
            <a:r>
              <a:rPr lang="tr-TR" sz="3200" b="1" dirty="0">
                <a:latin typeface="Arial" pitchFamily="34" charset="0"/>
                <a:ea typeface="Calibri" pitchFamily="34" charset="0"/>
                <a:cs typeface="Arial" pitchFamily="34" charset="0"/>
              </a:rPr>
              <a:t>İhbar Tazminatı </a:t>
            </a:r>
            <a:endParaRPr lang="tr-TR" sz="3200" b="1"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4691 sayılı Teknoloji Geliştirme Bölgeleri Kanunu kapsamında iş akdinin feshi suretiyle ödenen ihbar tazminatı, </a:t>
            </a:r>
            <a:r>
              <a:rPr lang="tr-TR" sz="2800" b="1" dirty="0">
                <a:ln>
                  <a:solidFill>
                    <a:srgbClr val="FF0000"/>
                  </a:solidFill>
                </a:ln>
                <a:latin typeface="Arial" pitchFamily="34" charset="0"/>
                <a:ea typeface="Times New Roman" pitchFamily="18" charset="0"/>
                <a:cs typeface="Arial" pitchFamily="34" charset="0"/>
              </a:rPr>
              <a:t>AR-GE faaliyetine ilişkin bir ücret ödemesi niteliğinde olmadığından</a:t>
            </a:r>
            <a:r>
              <a:rPr lang="tr-TR" sz="2800" dirty="0">
                <a:latin typeface="Arial" pitchFamily="34" charset="0"/>
                <a:ea typeface="Calibri" pitchFamily="34" charset="0"/>
                <a:cs typeface="Arial" pitchFamily="34" charset="0"/>
              </a:rPr>
              <a:t> ve işte bir fiil çalışılan süreye bağlı olarak ödenmediğinden istisna kapsamında değildir.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0725" name="Rectangle 5"/>
          <p:cNvSpPr>
            <a:spLocks noChangeArrowheads="1"/>
          </p:cNvSpPr>
          <p:nvPr/>
        </p:nvSpPr>
        <p:spPr bwMode="auto">
          <a:xfrm>
            <a:off x="285720" y="571480"/>
            <a:ext cx="8572560" cy="6247864"/>
          </a:xfrm>
          <a:prstGeom prst="rect">
            <a:avLst/>
          </a:prstGeom>
          <a:noFill/>
          <a:ln w="9525">
            <a:noFill/>
            <a:miter lim="800000"/>
            <a:headEnd/>
            <a:tailEnd/>
          </a:ln>
          <a:effectLst/>
        </p:spPr>
        <p:txBody>
          <a:bodyPr anchor="ctr">
            <a:spAutoFit/>
          </a:bodyPr>
          <a:lstStyle/>
          <a:p>
            <a:pPr algn="ctr">
              <a:lnSpc>
                <a:spcPct val="200000"/>
              </a:lnSpc>
              <a:defRPr/>
            </a:pPr>
            <a:r>
              <a:rPr lang="tr-TR" sz="3200" b="1" dirty="0">
                <a:latin typeface="Arial" pitchFamily="34" charset="0"/>
                <a:cs typeface="Arial" pitchFamily="34" charset="0"/>
              </a:rPr>
              <a:t>Şirket Ortağına Ödenen Ücret</a:t>
            </a:r>
            <a:endParaRPr lang="tr-TR" sz="3200" dirty="0">
              <a:latin typeface="Arial" pitchFamily="34" charset="0"/>
              <a:cs typeface="Arial" pitchFamily="34" charset="0"/>
            </a:endParaRPr>
          </a:p>
          <a:p>
            <a:pPr algn="just">
              <a:lnSpc>
                <a:spcPct val="200000"/>
              </a:lnSpc>
              <a:defRPr/>
            </a:pPr>
            <a:r>
              <a:rPr lang="tr-TR" sz="2800" dirty="0">
                <a:latin typeface="Arial" pitchFamily="34" charset="0"/>
                <a:cs typeface="Arial" pitchFamily="34" charset="0"/>
              </a:rPr>
              <a:t>AR-GE faaliyetlerine fiilen katılan şirket ortağı veya yönetim kurulu üyelerine bu çalışmaları karşılığı ödenecek ücretler için </a:t>
            </a:r>
            <a:r>
              <a:rPr lang="tr-TR" sz="2800" b="1" dirty="0">
                <a:ln>
                  <a:solidFill>
                    <a:srgbClr val="FF0000"/>
                  </a:solidFill>
                </a:ln>
                <a:latin typeface="Arial" pitchFamily="34" charset="0"/>
                <a:ea typeface="Times New Roman" pitchFamily="18" charset="0"/>
                <a:cs typeface="Arial" pitchFamily="34" charset="0"/>
              </a:rPr>
              <a:t>diğer şartları da taşıması kaydıyla</a:t>
            </a:r>
            <a:r>
              <a:rPr lang="tr-TR" sz="2800" b="1" dirty="0">
                <a:latin typeface="Arial" pitchFamily="34" charset="0"/>
                <a:cs typeface="Arial" pitchFamily="34" charset="0"/>
              </a:rPr>
              <a:t> </a:t>
            </a:r>
            <a:r>
              <a:rPr lang="tr-TR" sz="2800" dirty="0">
                <a:latin typeface="Arial" pitchFamily="34" charset="0"/>
                <a:cs typeface="Arial" pitchFamily="34" charset="0"/>
              </a:rPr>
              <a:t>anılan teşvik hükümlerinin uygulanması mümkündür. </a:t>
            </a:r>
          </a:p>
          <a:p>
            <a:pPr algn="ctr">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08545" name="Rectangle 1"/>
          <p:cNvSpPr>
            <a:spLocks noChangeArrowheads="1"/>
          </p:cNvSpPr>
          <p:nvPr/>
        </p:nvSpPr>
        <p:spPr bwMode="auto">
          <a:xfrm>
            <a:off x="285720" y="0"/>
            <a:ext cx="8572560" cy="6740307"/>
          </a:xfrm>
          <a:prstGeom prst="rect">
            <a:avLst/>
          </a:prstGeom>
          <a:noFill/>
          <a:ln w="9525">
            <a:noFill/>
            <a:miter lim="800000"/>
            <a:headEnd/>
            <a:tailEnd/>
          </a:ln>
          <a:effectLst/>
        </p:spPr>
        <p:txBody>
          <a:bodyPr anchor="ctr">
            <a:spAutoFit/>
          </a:bodyPr>
          <a:lstStyle/>
          <a:p>
            <a:pPr algn="ctr">
              <a:lnSpc>
                <a:spcPct val="200000"/>
              </a:lnSpc>
              <a:defRPr/>
            </a:pPr>
            <a:r>
              <a:rPr lang="tr-TR" sz="2600" b="1" dirty="0">
                <a:latin typeface="Arial" pitchFamily="34" charset="0"/>
                <a:ea typeface="Calibri" pitchFamily="34" charset="0"/>
                <a:cs typeface="Arial" pitchFamily="34" charset="0"/>
              </a:rPr>
              <a:t>İstisna Kapsamındaki Çalışanların Denetimi</a:t>
            </a:r>
            <a:endParaRPr lang="tr-TR" sz="2600" dirty="0">
              <a:latin typeface="Arial" pitchFamily="34" charset="0"/>
              <a:cs typeface="Arial" pitchFamily="34" charset="0"/>
            </a:endParaRPr>
          </a:p>
          <a:p>
            <a:pPr algn="just" eaLnBrk="0" hangingPunct="0">
              <a:lnSpc>
                <a:spcPct val="200000"/>
              </a:lnSpc>
              <a:defRPr/>
            </a:pPr>
            <a:r>
              <a:rPr lang="tr-TR" sz="2400" b="1" dirty="0">
                <a:ln>
                  <a:solidFill>
                    <a:srgbClr val="FF0000"/>
                  </a:solidFill>
                </a:ln>
                <a:latin typeface="Arial" pitchFamily="34" charset="0"/>
                <a:ea typeface="Times New Roman" pitchFamily="18" charset="0"/>
                <a:cs typeface="Arial" pitchFamily="34" charset="0"/>
              </a:rPr>
              <a:t>Yönetici şirket</a:t>
            </a:r>
            <a:r>
              <a:rPr lang="tr-TR" sz="2400" dirty="0">
                <a:latin typeface="Arial" pitchFamily="34" charset="0"/>
                <a:cs typeface="Arial" pitchFamily="34" charset="0"/>
              </a:rPr>
              <a:t>, ücreti gelir vergisi istisnasından yararlanan kişilerin Bölgede fiilen çalışıp çalışmadığını </a:t>
            </a:r>
            <a:r>
              <a:rPr lang="tr-TR" sz="2400" b="1" dirty="0">
                <a:ln>
                  <a:solidFill>
                    <a:srgbClr val="FF0000"/>
                  </a:solidFill>
                </a:ln>
                <a:latin typeface="Arial" pitchFamily="34" charset="0"/>
                <a:ea typeface="Times New Roman" pitchFamily="18" charset="0"/>
                <a:cs typeface="Arial" pitchFamily="34" charset="0"/>
              </a:rPr>
              <a:t>denetler.</a:t>
            </a:r>
          </a:p>
          <a:p>
            <a:pPr algn="just" eaLnBrk="0" hangingPunct="0">
              <a:lnSpc>
                <a:spcPct val="200000"/>
              </a:lnSpc>
              <a:defRPr/>
            </a:pPr>
            <a:r>
              <a:rPr lang="tr-TR" sz="2400" dirty="0">
                <a:latin typeface="Arial" pitchFamily="34" charset="0"/>
                <a:cs typeface="Arial" pitchFamily="34" charset="0"/>
              </a:rPr>
              <a:t>İlgili girişimci, Bölgede çalışan ve bu Yönetmeliğe göre tanımlanmış tüm Ar-</a:t>
            </a:r>
            <a:r>
              <a:rPr lang="tr-TR" sz="2400" dirty="0" err="1">
                <a:latin typeface="Arial" pitchFamily="34" charset="0"/>
                <a:cs typeface="Arial" pitchFamily="34" charset="0"/>
              </a:rPr>
              <a:t>Ge</a:t>
            </a:r>
            <a:r>
              <a:rPr lang="tr-TR" sz="2400" dirty="0">
                <a:latin typeface="Arial" pitchFamily="34" charset="0"/>
                <a:cs typeface="Arial" pitchFamily="34" charset="0"/>
              </a:rPr>
              <a:t>, tasarım ve destek personelini, Ar-</a:t>
            </a:r>
            <a:r>
              <a:rPr lang="tr-TR" sz="2400" dirty="0" err="1">
                <a:latin typeface="Arial" pitchFamily="34" charset="0"/>
                <a:cs typeface="Arial" pitchFamily="34" charset="0"/>
              </a:rPr>
              <a:t>Ge</a:t>
            </a:r>
            <a:r>
              <a:rPr lang="tr-TR" sz="2400" dirty="0">
                <a:latin typeface="Arial" pitchFamily="34" charset="0"/>
                <a:cs typeface="Arial" pitchFamily="34" charset="0"/>
              </a:rPr>
              <a:t> ve tasarım projelerindeki görev tanımlarını, nitelik ve çalışma sürelerini gösteren listeyi </a:t>
            </a:r>
            <a:r>
              <a:rPr lang="tr-TR" sz="2400" b="1" dirty="0">
                <a:ln>
                  <a:solidFill>
                    <a:srgbClr val="FF0000"/>
                  </a:solidFill>
                </a:ln>
                <a:latin typeface="Arial" pitchFamily="34" charset="0"/>
                <a:ea typeface="Times New Roman" pitchFamily="18" charset="0"/>
                <a:cs typeface="Arial" pitchFamily="34" charset="0"/>
              </a:rPr>
              <a:t>aylık</a:t>
            </a:r>
            <a:r>
              <a:rPr lang="tr-TR" sz="2400" dirty="0">
                <a:latin typeface="Arial" pitchFamily="34" charset="0"/>
                <a:cs typeface="Arial" pitchFamily="34" charset="0"/>
              </a:rPr>
              <a:t> olarak yönetici şirkete </a:t>
            </a:r>
            <a:r>
              <a:rPr lang="tr-TR" sz="2400" b="1" dirty="0">
                <a:ln>
                  <a:solidFill>
                    <a:srgbClr val="FF0000"/>
                  </a:solidFill>
                </a:ln>
                <a:latin typeface="Arial" pitchFamily="34" charset="0"/>
                <a:ea typeface="Times New Roman" pitchFamily="18" charset="0"/>
                <a:cs typeface="Arial" pitchFamily="34" charset="0"/>
              </a:rPr>
              <a:t>onaylatır, </a:t>
            </a:r>
            <a:r>
              <a:rPr lang="tr-TR" sz="2400" dirty="0">
                <a:latin typeface="Arial" pitchFamily="34" charset="0"/>
                <a:cs typeface="Arial" pitchFamily="34" charset="0"/>
              </a:rPr>
              <a:t>inceleme ve denetimlerde ibraz edilmek üzere saklar.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Dikdörtgen"/>
          <p:cNvSpPr>
            <a:spLocks noChangeArrowheads="1"/>
          </p:cNvSpPr>
          <p:nvPr/>
        </p:nvSpPr>
        <p:spPr bwMode="auto">
          <a:xfrm>
            <a:off x="866775" y="16525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Dikdörtgen"/>
          <p:cNvSpPr/>
          <p:nvPr/>
        </p:nvSpPr>
        <p:spPr>
          <a:xfrm>
            <a:off x="428596" y="928670"/>
            <a:ext cx="8286808" cy="5139869"/>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cs typeface="Arial" pitchFamily="34" charset="0"/>
              </a:rPr>
              <a:t>Kurumlar Vergisi İstisnasından Yararlanmak İçin Gerekli Şartlar</a:t>
            </a:r>
          </a:p>
          <a:p>
            <a:pPr algn="ctr" eaLnBrk="0" fontAlgn="auto" hangingPunct="0">
              <a:spcBef>
                <a:spcPts val="0"/>
              </a:spcBef>
              <a:spcAft>
                <a:spcPts val="0"/>
              </a:spcAft>
              <a:defRPr/>
            </a:pPr>
            <a:endParaRPr lang="tr-TR" sz="2800" b="1" u="sng" dirty="0">
              <a:latin typeface="Arial" pitchFamily="34"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Teknoloji geliştirme bölgelerinde faaliyet gösterilmesi,</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Kazancın münhasıran bu bölgedeki  </a:t>
            </a:r>
            <a:r>
              <a:rPr lang="tr-TR" sz="2400" b="1" dirty="0">
                <a:ln>
                  <a:solidFill>
                    <a:srgbClr val="FF0000"/>
                  </a:solidFill>
                </a:ln>
                <a:latin typeface="Arial" pitchFamily="34" charset="0"/>
                <a:ea typeface="Times New Roman" pitchFamily="18" charset="0"/>
                <a:cs typeface="Arial" pitchFamily="34" charset="0"/>
              </a:rPr>
              <a:t>Yazılım, Tasarım</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ve</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Ar-</a:t>
            </a:r>
            <a:r>
              <a:rPr lang="tr-TR" sz="2400" b="1" dirty="0" err="1">
                <a:ln>
                  <a:solidFill>
                    <a:srgbClr val="FF0000"/>
                  </a:solidFill>
                </a:ln>
                <a:latin typeface="Arial" pitchFamily="34" charset="0"/>
                <a:ea typeface="Times New Roman" pitchFamily="18" charset="0"/>
                <a:cs typeface="Arial" pitchFamily="34" charset="0"/>
              </a:rPr>
              <a:t>Ge</a:t>
            </a:r>
            <a:r>
              <a:rPr lang="tr-TR" sz="2400" dirty="0" err="1">
                <a:latin typeface="Arial" pitchFamily="34" charset="0"/>
                <a:cs typeface="Arial" pitchFamily="34" charset="0"/>
              </a:rPr>
              <a:t>’ye</a:t>
            </a:r>
            <a:r>
              <a:rPr lang="tr-TR" sz="2400" dirty="0">
                <a:latin typeface="Arial" pitchFamily="34" charset="0"/>
                <a:cs typeface="Arial" pitchFamily="34" charset="0"/>
              </a:rPr>
              <a:t> dayalı üretim faaliyetlerinden elde edilen kazançlardan olması,</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Bölge içi ve bölge dışı faaliyetlerden elde edilen kazanç ayırımının yapılması</a:t>
            </a:r>
          </a:p>
        </p:txBody>
      </p:sp>
      <p:sp>
        <p:nvSpPr>
          <p:cNvPr id="6" name="5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1749" name="Rectangle 5"/>
          <p:cNvSpPr>
            <a:spLocks noChangeArrowheads="1"/>
          </p:cNvSpPr>
          <p:nvPr/>
        </p:nvSpPr>
        <p:spPr bwMode="auto">
          <a:xfrm>
            <a:off x="214282" y="404664"/>
            <a:ext cx="8643998" cy="6323477"/>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İstisna Kapsamı Dışındaki Ücretlerin Brüte İblağ Edilmesi</a:t>
            </a:r>
          </a:p>
          <a:p>
            <a:pPr>
              <a:defRPr/>
            </a:pPr>
            <a:endParaRPr lang="tr-TR" sz="2400" b="1"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Bölgede çalışan personelin istisna kapsamı dışındaki </a:t>
            </a:r>
            <a:r>
              <a:rPr lang="tr-TR" sz="2400" b="1" dirty="0">
                <a:ln>
                  <a:solidFill>
                    <a:srgbClr val="FF0000"/>
                  </a:solidFill>
                </a:ln>
                <a:latin typeface="Arial" pitchFamily="34" charset="0"/>
                <a:ea typeface="Times New Roman" pitchFamily="18" charset="0"/>
                <a:cs typeface="Arial" pitchFamily="34" charset="0"/>
              </a:rPr>
              <a:t>net ücret ödemelerinin brüte iblağ edilecek</a:t>
            </a:r>
            <a:r>
              <a:rPr lang="tr-TR" sz="2400" b="1" dirty="0">
                <a:latin typeface="Arial" pitchFamily="34" charset="0"/>
                <a:cs typeface="Arial" pitchFamily="34" charset="0"/>
              </a:rPr>
              <a:t> </a:t>
            </a:r>
            <a:r>
              <a:rPr lang="tr-TR" sz="2400" dirty="0">
                <a:latin typeface="Arial" pitchFamily="34" charset="0"/>
                <a:cs typeface="Arial" pitchFamily="34" charset="0"/>
              </a:rPr>
              <a:t>vergisinin hesaplanması, bu hesaplama yapılırken Kanunla sağlanan vergi teşviklerinin dikkate alınmaması gerekir.</a:t>
            </a:r>
          </a:p>
          <a:p>
            <a:pPr algn="just" eaLnBrk="0" hangingPunct="0">
              <a:lnSpc>
                <a:spcPct val="200000"/>
              </a:lnSpc>
              <a:defRPr/>
            </a:pPr>
            <a:r>
              <a:rPr lang="tr-TR" sz="2400" dirty="0">
                <a:latin typeface="Arial" pitchFamily="34" charset="0"/>
                <a:cs typeface="Arial" pitchFamily="34" charset="0"/>
              </a:rPr>
              <a:t>İstisna kapsamında kalması nedeniyle </a:t>
            </a:r>
            <a:r>
              <a:rPr lang="tr-TR" sz="2400" b="1" dirty="0">
                <a:ln>
                  <a:solidFill>
                    <a:srgbClr val="FF0000"/>
                  </a:solidFill>
                </a:ln>
                <a:latin typeface="Arial" pitchFamily="34" charset="0"/>
                <a:ea typeface="Times New Roman" pitchFamily="18" charset="0"/>
                <a:cs typeface="Arial" pitchFamily="34" charset="0"/>
              </a:rPr>
              <a:t>vergilendirilmeyecek net ücret</a:t>
            </a:r>
            <a:r>
              <a:rPr lang="tr-TR" sz="2400" dirty="0">
                <a:latin typeface="Arial" pitchFamily="34" charset="0"/>
                <a:cs typeface="Arial" pitchFamily="34" charset="0"/>
              </a:rPr>
              <a:t> ödemelerinin brüte iblağ edilmesine gerek yoktur.</a:t>
            </a:r>
          </a:p>
          <a:p>
            <a:pPr eaLnBrk="0" hangingPunct="0">
              <a:lnSpc>
                <a:spcPct val="200000"/>
              </a:lnSpc>
              <a:defRPr/>
            </a:pPr>
            <a:endParaRPr lang="tr-TR" sz="2400" dirty="0">
              <a:latin typeface="Constantia"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2773" name="Rectangle 5"/>
          <p:cNvSpPr>
            <a:spLocks noChangeArrowheads="1"/>
          </p:cNvSpPr>
          <p:nvPr/>
        </p:nvSpPr>
        <p:spPr bwMode="auto">
          <a:xfrm>
            <a:off x="142844" y="1394711"/>
            <a:ext cx="9001156" cy="4616648"/>
          </a:xfrm>
          <a:prstGeom prst="rect">
            <a:avLst/>
          </a:prstGeom>
          <a:noFill/>
          <a:ln w="9525">
            <a:noFill/>
            <a:miter lim="800000"/>
            <a:headEnd/>
            <a:tailEnd/>
          </a:ln>
          <a:effectLst/>
        </p:spPr>
        <p:txBody>
          <a:bodyPr anchor="ctr">
            <a:spAutoFit/>
          </a:bodyPr>
          <a:lstStyle/>
          <a:p>
            <a:pPr>
              <a:lnSpc>
                <a:spcPct val="150000"/>
              </a:lnSpc>
              <a:defRPr/>
            </a:pPr>
            <a:r>
              <a:rPr lang="tr-TR" sz="2800" b="1" dirty="0">
                <a:ln>
                  <a:solidFill>
                    <a:srgbClr val="FF0000"/>
                  </a:solidFill>
                </a:ln>
                <a:latin typeface="Arial" pitchFamily="34" charset="0"/>
                <a:ea typeface="Times New Roman" pitchFamily="18" charset="0"/>
                <a:cs typeface="Arial" pitchFamily="34" charset="0"/>
              </a:rPr>
              <a:t>Örnek 1- </a:t>
            </a:r>
            <a:r>
              <a:rPr lang="tr-TR" sz="2800" dirty="0">
                <a:latin typeface="Arial" pitchFamily="34" charset="0"/>
                <a:ea typeface="Calibri" pitchFamily="34" charset="0"/>
                <a:cs typeface="Arial" pitchFamily="34" charset="0"/>
              </a:rPr>
              <a:t>Teknoparkta (X) A.Ş.’ ne ait Ar-</a:t>
            </a:r>
            <a:r>
              <a:rPr lang="tr-TR" sz="2800" dirty="0" err="1">
                <a:latin typeface="Arial" pitchFamily="34" charset="0"/>
                <a:ea typeface="Calibri" pitchFamily="34" charset="0"/>
                <a:cs typeface="Arial" pitchFamily="34" charset="0"/>
              </a:rPr>
              <a:t>Ge</a:t>
            </a:r>
            <a:r>
              <a:rPr lang="tr-TR" sz="2800" dirty="0">
                <a:latin typeface="Arial" pitchFamily="34" charset="0"/>
                <a:ea typeface="Calibri" pitchFamily="34" charset="0"/>
                <a:cs typeface="Arial" pitchFamily="34" charset="0"/>
              </a:rPr>
              <a:t> projesi kapsamında Bay (A) Ekim ayında 5.000 TL net ücret elde etmekte olup elde ettiği ücret gelirinin tamamı istisnaya tabidir. Başka ücret geliri de bulunmamaktadır. Bu durumda net ücret 5.000 TL olup tamamı istisna olduğundan söz konusu ücret gelirini vergi kanunları açısından brüte tamamlamaya gerek bulunmamaktadır.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3797" name="Rectangle 5"/>
          <p:cNvSpPr>
            <a:spLocks noChangeArrowheads="1"/>
          </p:cNvSpPr>
          <p:nvPr/>
        </p:nvSpPr>
        <p:spPr bwMode="auto">
          <a:xfrm>
            <a:off x="142844" y="857232"/>
            <a:ext cx="8858312" cy="5262979"/>
          </a:xfrm>
          <a:prstGeom prst="rect">
            <a:avLst/>
          </a:prstGeom>
          <a:noFill/>
          <a:ln w="9525">
            <a:noFill/>
            <a:miter lim="800000"/>
            <a:headEnd/>
            <a:tailEnd/>
          </a:ln>
          <a:effectLst/>
        </p:spPr>
        <p:txBody>
          <a:bodyPr anchor="ctr">
            <a:spAutoFit/>
          </a:bodyPr>
          <a:lstStyle/>
          <a:p>
            <a:pPr algn="just">
              <a:lnSpc>
                <a:spcPct val="150000"/>
              </a:lnSpc>
              <a:defRPr/>
            </a:pPr>
            <a:r>
              <a:rPr lang="tr-TR" sz="2800" b="1" dirty="0">
                <a:ln>
                  <a:solidFill>
                    <a:srgbClr val="FF0000"/>
                  </a:solidFill>
                </a:ln>
                <a:latin typeface="Arial" pitchFamily="34" charset="0"/>
                <a:ea typeface="Times New Roman" pitchFamily="18" charset="0"/>
                <a:cs typeface="Arial" pitchFamily="34" charset="0"/>
              </a:rPr>
              <a:t>Örnek 2- </a:t>
            </a:r>
            <a:r>
              <a:rPr lang="tr-TR" sz="2800" dirty="0">
                <a:latin typeface="Arial" pitchFamily="34" charset="0"/>
                <a:ea typeface="Calibri" pitchFamily="34" charset="0"/>
                <a:cs typeface="Arial" pitchFamily="34" charset="0"/>
              </a:rPr>
              <a:t>Teknoparkta (X) A.Ş.’ne ait Ar-</a:t>
            </a:r>
            <a:r>
              <a:rPr lang="tr-TR" sz="2800" dirty="0" err="1">
                <a:latin typeface="Arial" pitchFamily="34" charset="0"/>
                <a:ea typeface="Calibri" pitchFamily="34" charset="0"/>
                <a:cs typeface="Arial" pitchFamily="34" charset="0"/>
              </a:rPr>
              <a:t>Ge</a:t>
            </a:r>
            <a:r>
              <a:rPr lang="tr-TR" sz="2800" dirty="0">
                <a:latin typeface="Arial" pitchFamily="34" charset="0"/>
                <a:ea typeface="Calibri" pitchFamily="34" charset="0"/>
                <a:cs typeface="Arial" pitchFamily="34" charset="0"/>
              </a:rPr>
              <a:t> projesi kapsamında çalışan Bay (A) Ekim ayında 2.500 TL net ücret elde etmekte olup elde ettiği bu ücret gelirinin tamamı istisnaya tabidir. Ekim ayında Bay (A) istisnaya tabi olmayan 1.500 TL net ücret daha elde etmiştir. Bu durumda Bay (A) </a:t>
            </a:r>
            <a:r>
              <a:rPr lang="tr-TR" sz="2800" dirty="0" err="1">
                <a:latin typeface="Arial" pitchFamily="34" charset="0"/>
                <a:ea typeface="Calibri" pitchFamily="34" charset="0"/>
                <a:cs typeface="Arial" pitchFamily="34" charset="0"/>
              </a:rPr>
              <a:t>nın</a:t>
            </a:r>
            <a:r>
              <a:rPr lang="tr-TR" sz="2800" dirty="0">
                <a:latin typeface="Arial" pitchFamily="34" charset="0"/>
                <a:ea typeface="Calibri" pitchFamily="34" charset="0"/>
                <a:cs typeface="Arial" pitchFamily="34" charset="0"/>
              </a:rPr>
              <a:t> tamamı istisnaya tabi olan 2.500 TL.</a:t>
            </a:r>
            <a:r>
              <a:rPr lang="tr-TR" sz="2800" dirty="0" err="1">
                <a:latin typeface="Arial" pitchFamily="34" charset="0"/>
                <a:ea typeface="Calibri" pitchFamily="34" charset="0"/>
                <a:cs typeface="Arial" pitchFamily="34" charset="0"/>
              </a:rPr>
              <a:t>lık</a:t>
            </a:r>
            <a:r>
              <a:rPr lang="tr-TR" sz="2800" dirty="0">
                <a:latin typeface="Arial" pitchFamily="34" charset="0"/>
                <a:ea typeface="Calibri" pitchFamily="34" charset="0"/>
                <a:cs typeface="Arial" pitchFamily="34" charset="0"/>
              </a:rPr>
              <a:t> ücret gelirini vergi kanunları açısından </a:t>
            </a:r>
            <a:r>
              <a:rPr lang="tr-TR" sz="2800" b="1" dirty="0">
                <a:ln>
                  <a:solidFill>
                    <a:srgbClr val="FF0000"/>
                  </a:solidFill>
                </a:ln>
                <a:latin typeface="Arial" pitchFamily="34" charset="0"/>
                <a:ea typeface="Times New Roman" pitchFamily="18" charset="0"/>
                <a:cs typeface="Arial" pitchFamily="34" charset="0"/>
              </a:rPr>
              <a:t>brüte tamamlamaya gerek bulunmamaktadır.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7891" name="Rectangle 5"/>
          <p:cNvSpPr>
            <a:spLocks noChangeArrowheads="1"/>
          </p:cNvSpPr>
          <p:nvPr/>
        </p:nvSpPr>
        <p:spPr bwMode="auto">
          <a:xfrm>
            <a:off x="142875" y="928688"/>
            <a:ext cx="885825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200000"/>
              </a:lnSpc>
            </a:pPr>
            <a:r>
              <a:rPr lang="tr-TR" sz="2800"/>
              <a:t>Ancak istisnaya</a:t>
            </a:r>
            <a:r>
              <a:rPr lang="tr-TR" sz="2800" b="1"/>
              <a:t> </a:t>
            </a:r>
            <a:r>
              <a:rPr lang="tr-TR" sz="2800"/>
              <a:t>tabi olmayan 1.500 TL.lık ücret gelirinin brüte iblağ edilmesi ve Gelir Vergisi Kanununun ilgili hükümleri dikkate alınarak vergilendirilmesi ve ücret bordrosunun buna göre düzenlenmesi gerekmektedir.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5845" name="Rectangle 5"/>
          <p:cNvSpPr>
            <a:spLocks noChangeArrowheads="1"/>
          </p:cNvSpPr>
          <p:nvPr/>
        </p:nvSpPr>
        <p:spPr bwMode="auto">
          <a:xfrm>
            <a:off x="142844" y="642918"/>
            <a:ext cx="8858312" cy="5262979"/>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TGB Dışında Geçirilen Süreler </a:t>
            </a:r>
            <a:endParaRPr lang="tr-TR" sz="2800" dirty="0">
              <a:latin typeface="Arial" pitchFamily="34" charset="0"/>
              <a:cs typeface="Arial" pitchFamily="34" charset="0"/>
            </a:endParaRPr>
          </a:p>
          <a:p>
            <a:pPr algn="just" eaLnBrk="0" hangingPunct="0">
              <a:lnSpc>
                <a:spcPct val="150000"/>
              </a:lnSpc>
              <a:defRPr/>
            </a:pPr>
            <a:r>
              <a:rPr lang="tr-TR" sz="2800" dirty="0">
                <a:latin typeface="Arial" pitchFamily="34" charset="0"/>
                <a:cs typeface="Arial" pitchFamily="34" charset="0"/>
              </a:rPr>
              <a:t>Bölgede yer alan işletmelerde çalışan Ar-</a:t>
            </a:r>
            <a:r>
              <a:rPr lang="tr-TR" sz="2800" dirty="0" err="1">
                <a:latin typeface="Arial" pitchFamily="34" charset="0"/>
                <a:cs typeface="Arial" pitchFamily="34" charset="0"/>
              </a:rPr>
              <a:t>Ge</a:t>
            </a:r>
            <a:r>
              <a:rPr lang="tr-TR" sz="2800" dirty="0">
                <a:latin typeface="Arial" pitchFamily="34" charset="0"/>
                <a:cs typeface="Arial" pitchFamily="34" charset="0"/>
              </a:rPr>
              <a:t> ve tasarım personelinin bu Bölgelerde yürüttüğü projelerle </a:t>
            </a:r>
            <a:r>
              <a:rPr lang="tr-TR" sz="2800" b="1" dirty="0">
                <a:ln>
                  <a:solidFill>
                    <a:srgbClr val="FF0000"/>
                  </a:solidFill>
                </a:ln>
                <a:latin typeface="Arial" pitchFamily="34" charset="0"/>
                <a:ea typeface="Times New Roman" pitchFamily="18" charset="0"/>
                <a:cs typeface="Arial" pitchFamily="34" charset="0"/>
              </a:rPr>
              <a:t>doğrudan ilgili olmak şartıyla</a:t>
            </a:r>
            <a:r>
              <a:rPr lang="tr-TR" sz="2800" dirty="0">
                <a:latin typeface="Arial" pitchFamily="34" charset="0"/>
                <a:cs typeface="Arial" pitchFamily="34" charset="0"/>
              </a:rPr>
              <a:t>, proje kapsamındaki faaliyetlerin bir kısmının Bölge dışında yürütülmesinin zorunlu olduğu durumlarda Bölge dışındaki bu faaliyetlere ilişkin ücretlerinin yüzde yüzü gelir vergisi stopajı teşviki kapsamında değerlendirilir.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9939" name="Rectangle 4"/>
          <p:cNvSpPr>
            <a:spLocks noChangeArrowheads="1"/>
          </p:cNvSpPr>
          <p:nvPr/>
        </p:nvSpPr>
        <p:spPr bwMode="auto">
          <a:xfrm>
            <a:off x="214313" y="1000125"/>
            <a:ext cx="8786812"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pPr>
            <a:r>
              <a:rPr lang="tr-TR" sz="2800" b="1"/>
              <a:t>Proje kapsamında sayılan faaliyetler:</a:t>
            </a:r>
          </a:p>
          <a:p>
            <a:pPr algn="just" eaLnBrk="0" hangingPunct="0">
              <a:lnSpc>
                <a:spcPct val="150000"/>
              </a:lnSpc>
            </a:pPr>
            <a:r>
              <a:rPr lang="tr-TR" sz="2800"/>
              <a:t>a) Laboratuvar, analiz, test ve deney çalışmaları.</a:t>
            </a:r>
          </a:p>
          <a:p>
            <a:pPr algn="just" eaLnBrk="0" hangingPunct="0">
              <a:lnSpc>
                <a:spcPct val="150000"/>
              </a:lnSpc>
            </a:pPr>
            <a:r>
              <a:rPr lang="tr-TR" sz="2800"/>
              <a:t>b) Diğer Ar-Ge veya tasarım merkezlerinde yapılan çalışmalar.</a:t>
            </a:r>
          </a:p>
          <a:p>
            <a:pPr algn="just" eaLnBrk="0" hangingPunct="0">
              <a:lnSpc>
                <a:spcPct val="150000"/>
              </a:lnSpc>
            </a:pPr>
            <a:r>
              <a:rPr lang="tr-TR" sz="2800"/>
              <a:t>c) Saha araştırması.</a:t>
            </a:r>
          </a:p>
          <a:p>
            <a:pPr algn="just" eaLnBrk="0" hangingPunct="0">
              <a:lnSpc>
                <a:spcPct val="150000"/>
              </a:lnSpc>
            </a:pPr>
            <a:r>
              <a:rPr lang="tr-TR" sz="2800"/>
              <a:t>ç) Prototip geliştirmeye yönelik faaliyetler.</a:t>
            </a:r>
          </a:p>
          <a:p>
            <a:pPr algn="just" eaLnBrk="0" hangingPunct="0">
              <a:lnSpc>
                <a:spcPct val="150000"/>
              </a:lnSpc>
            </a:pPr>
            <a:r>
              <a:rPr lang="tr-TR" sz="2800"/>
              <a:t>d) Projelerde görev alan personel ile sınırlı olmak kaydıyla bilimsel içerikteki etkinlikler.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6" name="5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7893" name="Rectangle 5"/>
          <p:cNvSpPr>
            <a:spLocks noChangeArrowheads="1"/>
          </p:cNvSpPr>
          <p:nvPr/>
        </p:nvSpPr>
        <p:spPr bwMode="auto">
          <a:xfrm>
            <a:off x="142844" y="1214422"/>
            <a:ext cx="8858312" cy="4989186"/>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ea typeface="Times New Roman" pitchFamily="18" charset="0"/>
                <a:cs typeface="Arial" pitchFamily="34" charset="0"/>
              </a:rPr>
              <a:t>Bu bent kapsamında teşvikten yararlanılması için Bölge </a:t>
            </a:r>
            <a:r>
              <a:rPr lang="tr-TR" sz="2800" b="1" dirty="0">
                <a:ln>
                  <a:solidFill>
                    <a:srgbClr val="FF0000"/>
                  </a:solidFill>
                </a:ln>
                <a:latin typeface="Arial" pitchFamily="34" charset="0"/>
                <a:ea typeface="Times New Roman" pitchFamily="18" charset="0"/>
                <a:cs typeface="Arial" pitchFamily="34" charset="0"/>
              </a:rPr>
              <a:t>yönetici şirketinin onayının alınması ve Bakanlığın bilgilendirilmesi zorunludur. </a:t>
            </a:r>
          </a:p>
          <a:p>
            <a:pPr algn="just" eaLnBrk="0" hangingPunct="0">
              <a:lnSpc>
                <a:spcPct val="150000"/>
              </a:lnSpc>
              <a:defRPr/>
            </a:pPr>
            <a:r>
              <a:rPr lang="tr-TR" sz="2800" dirty="0">
                <a:latin typeface="Arial" pitchFamily="34" charset="0"/>
                <a:ea typeface="Times New Roman" pitchFamily="18" charset="0"/>
                <a:cs typeface="Arial" pitchFamily="34" charset="0"/>
              </a:rPr>
              <a:t>Yönetici şirketin onayı ile Bölge dışında geçirilen sürenin Bölgede yürütülen görevle ilgili olmadığının tespit edilmesi halinde, </a:t>
            </a:r>
            <a:r>
              <a:rPr lang="tr-TR" sz="2800" dirty="0" err="1">
                <a:latin typeface="Arial" pitchFamily="34" charset="0"/>
                <a:ea typeface="Times New Roman" pitchFamily="18" charset="0"/>
                <a:cs typeface="Arial" pitchFamily="34" charset="0"/>
              </a:rPr>
              <a:t>ziyaa</a:t>
            </a:r>
            <a:r>
              <a:rPr lang="tr-TR" sz="2800" dirty="0">
                <a:latin typeface="Arial" pitchFamily="34" charset="0"/>
                <a:ea typeface="Times New Roman" pitchFamily="18" charset="0"/>
                <a:cs typeface="Arial" pitchFamily="34" charset="0"/>
              </a:rPr>
              <a:t> uğratılan vergi ve buna ilişkin cezalardan ilgili işletme sorumludur. </a:t>
            </a:r>
          </a:p>
          <a:p>
            <a:pPr algn="just" eaLnBrk="0" hangingPunct="0">
              <a:lnSpc>
                <a:spcPct val="150000"/>
              </a:lnSpc>
              <a:defRPr/>
            </a:pPr>
            <a:endParaRPr lang="tr-TR" dirty="0">
              <a:latin typeface="Constantia"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 name="Rectangle 4"/>
          <p:cNvSpPr>
            <a:spLocks noChangeArrowheads="1"/>
          </p:cNvSpPr>
          <p:nvPr/>
        </p:nvSpPr>
        <p:spPr bwMode="auto">
          <a:xfrm>
            <a:off x="214282" y="285728"/>
            <a:ext cx="8715436" cy="6001643"/>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ea typeface="Times New Roman" pitchFamily="18" charset="0"/>
                <a:cs typeface="Arial" pitchFamily="34" charset="0"/>
              </a:rPr>
              <a:t>  Bu bent kapsamındaki istisnanın uygulanabilmesi için;</a:t>
            </a:r>
          </a:p>
          <a:p>
            <a:pPr algn="just" eaLnBrk="0" hangingPunct="0">
              <a:lnSpc>
                <a:spcPct val="200000"/>
              </a:lnSpc>
              <a:defRPr/>
            </a:pPr>
            <a:r>
              <a:rPr lang="tr-TR" sz="2400" dirty="0">
                <a:latin typeface="Arial" pitchFamily="34" charset="0"/>
                <a:ea typeface="Times New Roman" pitchFamily="18" charset="0"/>
                <a:cs typeface="Arial" pitchFamily="34" charset="0"/>
              </a:rPr>
              <a:t>1) Girişimcinin yürüttüğü yazılım,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veya tasarım projesinin bir kısmının Bölge dışında yürütülmesinin zorunlu olduğu hallerde, girişimci şirket, yazılım,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veya tasarım projesinin Bölge dışında geçirilmesi gereken kısımlarına ilişkin </a:t>
            </a:r>
            <a:r>
              <a:rPr lang="tr-TR" sz="2400" b="1" dirty="0">
                <a:ln>
                  <a:solidFill>
                    <a:srgbClr val="FF0000"/>
                  </a:solidFill>
                </a:ln>
                <a:latin typeface="Arial" pitchFamily="34" charset="0"/>
                <a:ea typeface="Times New Roman" pitchFamily="18" charset="0"/>
                <a:cs typeface="Arial" pitchFamily="34" charset="0"/>
              </a:rPr>
              <a:t>gerekçeli teklifi </a:t>
            </a:r>
            <a:r>
              <a:rPr lang="tr-TR" sz="2400" dirty="0">
                <a:latin typeface="Arial" pitchFamily="34" charset="0"/>
                <a:ea typeface="Times New Roman" pitchFamily="18" charset="0"/>
                <a:cs typeface="Arial" pitchFamily="34" charset="0"/>
              </a:rPr>
              <a:t>ile </a:t>
            </a:r>
            <a:r>
              <a:rPr lang="tr-TR" sz="2400" b="1" dirty="0">
                <a:ln>
                  <a:solidFill>
                    <a:srgbClr val="FF0000"/>
                  </a:solidFill>
                </a:ln>
                <a:latin typeface="Arial" pitchFamily="34" charset="0"/>
                <a:ea typeface="Times New Roman" pitchFamily="18" charset="0"/>
                <a:cs typeface="Arial" pitchFamily="34" charset="0"/>
              </a:rPr>
              <a:t>çalışanların projeler itibarıyla sayıları ve nitelikleri,</a:t>
            </a:r>
            <a:r>
              <a:rPr lang="tr-TR" sz="2400" dirty="0">
                <a:latin typeface="Arial" pitchFamily="34" charset="0"/>
                <a:ea typeface="Times New Roman" pitchFamily="18" charset="0"/>
                <a:cs typeface="Arial" pitchFamily="34" charset="0"/>
              </a:rPr>
              <a:t> bu personelin projelerde görev aldığı </a:t>
            </a:r>
            <a:r>
              <a:rPr lang="tr-TR" sz="2400" b="1" dirty="0">
                <a:ln>
                  <a:solidFill>
                    <a:srgbClr val="FF0000"/>
                  </a:solidFill>
                </a:ln>
                <a:latin typeface="Arial" pitchFamily="34" charset="0"/>
                <a:ea typeface="Times New Roman" pitchFamily="18" charset="0"/>
                <a:cs typeface="Arial" pitchFamily="34" charset="0"/>
              </a:rPr>
              <a:t>süreler, ücretlerine ilişkin bilgi</a:t>
            </a:r>
            <a:r>
              <a:rPr lang="tr-TR" sz="2400" dirty="0">
                <a:latin typeface="Arial" pitchFamily="34" charset="0"/>
                <a:ea typeface="Times New Roman" pitchFamily="18" charset="0"/>
                <a:cs typeface="Arial" pitchFamily="34" charset="0"/>
              </a:rPr>
              <a:t>yi yönetici şirkete sunar.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6" name="5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39941" name="Rectangle 5"/>
          <p:cNvSpPr>
            <a:spLocks noChangeArrowheads="1"/>
          </p:cNvSpPr>
          <p:nvPr/>
        </p:nvSpPr>
        <p:spPr bwMode="auto">
          <a:xfrm>
            <a:off x="142844" y="833655"/>
            <a:ext cx="8858312" cy="5262979"/>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2) Girişimci tarafından sunulan gerekçeli teklif yönetici şirket tarafından incelenir ve söz konusu yazılım,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projesinin bir kısmının Bölge içinde yürütülemeyeceğinin tespit edilmesi ile Bölge dışında yürütülen yazılım, tasarım veya Ar-</a:t>
            </a:r>
            <a:r>
              <a:rPr lang="tr-TR" sz="2400" dirty="0" err="1">
                <a:latin typeface="Arial" pitchFamily="34" charset="0"/>
                <a:cs typeface="Arial" pitchFamily="34" charset="0"/>
              </a:rPr>
              <a:t>Ge</a:t>
            </a:r>
            <a:r>
              <a:rPr lang="tr-TR" sz="2400" dirty="0">
                <a:latin typeface="Arial" pitchFamily="34" charset="0"/>
                <a:cs typeface="Arial" pitchFamily="34" charset="0"/>
              </a:rPr>
              <a:t> faaliyetlerinin Bölgede yürütülen aynı yazılım,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projesi kapsamında olduğunun tespit edilmesi şartıyla, </a:t>
            </a:r>
            <a:r>
              <a:rPr lang="tr-TR" sz="2400" b="1" dirty="0">
                <a:ln>
                  <a:solidFill>
                    <a:srgbClr val="FF0000"/>
                  </a:solidFill>
                </a:ln>
                <a:latin typeface="Arial" pitchFamily="34" charset="0"/>
                <a:ea typeface="Times New Roman" pitchFamily="18" charset="0"/>
                <a:cs typeface="Arial" pitchFamily="34" charset="0"/>
              </a:rPr>
              <a:t>gerekçeli teklif yönetici şirket tarafından onaylanır.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40965" name="Rectangle 5"/>
          <p:cNvSpPr>
            <a:spLocks noChangeArrowheads="1"/>
          </p:cNvSpPr>
          <p:nvPr/>
        </p:nvSpPr>
        <p:spPr bwMode="auto">
          <a:xfrm>
            <a:off x="142844" y="1327468"/>
            <a:ext cx="8858312" cy="3785652"/>
          </a:xfrm>
          <a:prstGeom prst="rect">
            <a:avLst/>
          </a:prstGeom>
          <a:noFill/>
          <a:ln w="9525">
            <a:noFill/>
            <a:miter lim="800000"/>
            <a:headEnd/>
            <a:tailEnd/>
          </a:ln>
          <a:effectLst/>
        </p:spPr>
        <p:txBody>
          <a:bodyPr anchor="ctr">
            <a:spAutoFit/>
          </a:bodyPr>
          <a:lstStyle/>
          <a:p>
            <a:pPr>
              <a:lnSpc>
                <a:spcPct val="200000"/>
              </a:lnSpc>
              <a:defRPr/>
            </a:pPr>
            <a:r>
              <a:rPr lang="tr-TR" sz="2400" dirty="0">
                <a:latin typeface="Arial" pitchFamily="34" charset="0"/>
                <a:cs typeface="Arial" pitchFamily="34" charset="0"/>
              </a:rPr>
              <a:t>3) Bölgede çalışan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personelinin, yürüttüğü yazılım,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projesi ile ilgili Bölge </a:t>
            </a:r>
            <a:r>
              <a:rPr lang="tr-TR" sz="2400" b="1" dirty="0">
                <a:ln>
                  <a:solidFill>
                    <a:srgbClr val="FF0000"/>
                  </a:solidFill>
                </a:ln>
                <a:latin typeface="Arial" pitchFamily="34" charset="0"/>
                <a:ea typeface="Times New Roman" pitchFamily="18" charset="0"/>
                <a:cs typeface="Arial" pitchFamily="34" charset="0"/>
              </a:rPr>
              <a:t>dışında geçirdiği süreye ilişkin yazılım veya Ar-</a:t>
            </a:r>
            <a:r>
              <a:rPr lang="tr-TR" sz="2400" b="1" dirty="0" err="1">
                <a:ln>
                  <a:solidFill>
                    <a:srgbClr val="FF0000"/>
                  </a:solidFill>
                </a:ln>
                <a:latin typeface="Arial" pitchFamily="34" charset="0"/>
                <a:ea typeface="Times New Roman" pitchFamily="18" charset="0"/>
                <a:cs typeface="Arial" pitchFamily="34" charset="0"/>
              </a:rPr>
              <a:t>Ge</a:t>
            </a:r>
            <a:r>
              <a:rPr lang="tr-TR" sz="2400" b="1" dirty="0">
                <a:ln>
                  <a:solidFill>
                    <a:srgbClr val="FF0000"/>
                  </a:solidFill>
                </a:ln>
                <a:latin typeface="Arial" pitchFamily="34" charset="0"/>
                <a:ea typeface="Times New Roman" pitchFamily="18" charset="0"/>
                <a:cs typeface="Arial" pitchFamily="34" charset="0"/>
              </a:rPr>
              <a:t> çalışması yapılan kurum veya kuruluştan aldığı belge yönetici şirkete sunulur.</a:t>
            </a:r>
          </a:p>
          <a:p>
            <a:pPr eaLnBrk="0" hangingPunct="0">
              <a:lnSpc>
                <a:spcPct val="200000"/>
              </a:lnSpc>
              <a:defRPr/>
            </a:pP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179512" y="764704"/>
            <a:ext cx="8784976" cy="5837152"/>
          </a:xfrm>
          <a:prstGeom prst="rect">
            <a:avLst/>
          </a:prstGeom>
        </p:spPr>
        <p:txBody>
          <a:bodyPr rIns="72000" bIns="180000">
            <a:spAutoFit/>
          </a:bodyPr>
          <a:lstStyle/>
          <a:p>
            <a:pPr algn="ctr" fontAlgn="auto">
              <a:lnSpc>
                <a:spcPct val="150000"/>
              </a:lnSpc>
              <a:spcBef>
                <a:spcPts val="0"/>
              </a:spcBef>
              <a:spcAft>
                <a:spcPts val="0"/>
              </a:spcAft>
              <a:defRPr/>
            </a:pPr>
            <a:r>
              <a:rPr lang="tr-TR" sz="2700" b="1" u="sng" dirty="0">
                <a:latin typeface="Arial" pitchFamily="34" charset="0"/>
                <a:ea typeface="Times New Roman" pitchFamily="18" charset="0"/>
                <a:cs typeface="Arial" pitchFamily="34" charset="0"/>
              </a:rPr>
              <a:t>Ürünlerin Seri Üretime Tabi Tutularak Pazarlanması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Teknoloji geliştirme bölgelerinde yazılım, ar-</a:t>
            </a:r>
            <a:r>
              <a:rPr lang="tr-TR" sz="2400" dirty="0" err="1">
                <a:latin typeface="Arial" pitchFamily="34" charset="0"/>
                <a:ea typeface="Times New Roman" pitchFamily="18" charset="0"/>
                <a:cs typeface="Arial" pitchFamily="34" charset="0"/>
              </a:rPr>
              <a:t>ge</a:t>
            </a:r>
            <a:r>
              <a:rPr lang="tr-TR" sz="2400" dirty="0">
                <a:latin typeface="Arial" pitchFamily="34" charset="0"/>
                <a:ea typeface="Times New Roman" pitchFamily="18" charset="0"/>
                <a:cs typeface="Arial" pitchFamily="34" charset="0"/>
              </a:rPr>
              <a:t> ve tasarım faaliyetinde bulunan şirketlerin, bu faaliyetler sonucu buldukları ürünleri kendilerinin </a:t>
            </a:r>
            <a:r>
              <a:rPr lang="tr-TR" sz="2400" b="1" dirty="0">
                <a:ln>
                  <a:solidFill>
                    <a:srgbClr val="FF0000"/>
                  </a:solidFill>
                </a:ln>
                <a:latin typeface="Arial" pitchFamily="34" charset="0"/>
                <a:ea typeface="Times New Roman" pitchFamily="18" charset="0"/>
                <a:cs typeface="Arial" pitchFamily="34" charset="0"/>
              </a:rPr>
              <a:t>seri üretime tabi tutarak pazarlamaları halinde, bu ürünlerin pazarlanmasından elde edilen kazançların lisans, patent gibi </a:t>
            </a:r>
            <a:r>
              <a:rPr lang="tr-TR" sz="2400" b="1" dirty="0" err="1">
                <a:ln>
                  <a:solidFill>
                    <a:srgbClr val="FF0000"/>
                  </a:solidFill>
                </a:ln>
                <a:latin typeface="Arial" pitchFamily="34" charset="0"/>
                <a:ea typeface="Times New Roman" pitchFamily="18" charset="0"/>
                <a:cs typeface="Arial" pitchFamily="34" charset="0"/>
              </a:rPr>
              <a:t>gayrimaddi</a:t>
            </a:r>
            <a:r>
              <a:rPr lang="tr-TR" sz="2400" b="1" dirty="0">
                <a:ln>
                  <a:solidFill>
                    <a:srgbClr val="FF0000"/>
                  </a:solidFill>
                </a:ln>
                <a:latin typeface="Arial" pitchFamily="34" charset="0"/>
                <a:ea typeface="Times New Roman" pitchFamily="18" charset="0"/>
                <a:cs typeface="Arial" pitchFamily="34" charset="0"/>
              </a:rPr>
              <a:t> haklara isabet eden kısmı, transfer fiyatlandırması </a:t>
            </a:r>
            <a:r>
              <a:rPr lang="tr-TR" sz="2400" dirty="0">
                <a:latin typeface="Arial" pitchFamily="34" charset="0"/>
                <a:ea typeface="Times New Roman" pitchFamily="18" charset="0"/>
                <a:cs typeface="Arial" pitchFamily="34" charset="0"/>
              </a:rPr>
              <a:t>esaslarına göre ayrıştırılmak suretiyle istisnadan yararlanabilecektir. Üretim ve pazarlama organizasyonu nedeniyle doğan kazancın diğer kısmı ise istisna kapsamında değerlendirilmeyecektir.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41989" name="Rectangle 5"/>
          <p:cNvSpPr>
            <a:spLocks noChangeArrowheads="1"/>
          </p:cNvSpPr>
          <p:nvPr/>
        </p:nvSpPr>
        <p:spPr bwMode="auto">
          <a:xfrm>
            <a:off x="142844" y="642845"/>
            <a:ext cx="8858312" cy="5881354"/>
          </a:xfrm>
          <a:prstGeom prst="rect">
            <a:avLst/>
          </a:prstGeom>
          <a:noFill/>
          <a:ln w="9525">
            <a:noFill/>
            <a:miter lim="800000"/>
            <a:headEnd/>
            <a:tailEnd/>
          </a:ln>
          <a:effectLst/>
        </p:spPr>
        <p:txBody>
          <a:bodyPr anchor="ctr">
            <a:spAutoFit/>
          </a:bodyPr>
          <a:lstStyle/>
          <a:p>
            <a:pPr algn="just">
              <a:lnSpc>
                <a:spcPct val="150000"/>
              </a:lnSpc>
              <a:defRPr/>
            </a:pPr>
            <a:r>
              <a:rPr lang="tr-TR" sz="2600" dirty="0">
                <a:latin typeface="Arial" pitchFamily="34" charset="0"/>
                <a:ea typeface="Times New Roman" pitchFamily="18" charset="0"/>
                <a:cs typeface="Arial" pitchFamily="34" charset="0"/>
              </a:rPr>
              <a:t>Teknoloji geliştirme bölgelerinde yer alan işletmelerde </a:t>
            </a:r>
            <a:r>
              <a:rPr lang="tr-TR" sz="2400" b="1" dirty="0">
                <a:ln>
                  <a:solidFill>
                    <a:srgbClr val="FF0000"/>
                  </a:solidFill>
                </a:ln>
                <a:latin typeface="Arial" pitchFamily="34" charset="0"/>
                <a:ea typeface="Times New Roman" pitchFamily="18" charset="0"/>
                <a:cs typeface="Arial" pitchFamily="34" charset="0"/>
              </a:rPr>
              <a:t>en az bir yıl süreyle</a:t>
            </a:r>
            <a:r>
              <a:rPr lang="tr-TR" sz="2600" b="1" dirty="0">
                <a:latin typeface="Arial" pitchFamily="34" charset="0"/>
                <a:ea typeface="Times New Roman" pitchFamily="18" charset="0"/>
                <a:cs typeface="Arial" pitchFamily="34" charset="0"/>
              </a:rPr>
              <a:t> </a:t>
            </a:r>
            <a:r>
              <a:rPr lang="tr-TR" sz="2600" dirty="0">
                <a:latin typeface="Arial" pitchFamily="34" charset="0"/>
                <a:ea typeface="Times New Roman" pitchFamily="18" charset="0"/>
                <a:cs typeface="Arial" pitchFamily="34" charset="0"/>
              </a:rPr>
              <a:t>çalışan Ar-</a:t>
            </a:r>
            <a:r>
              <a:rPr lang="tr-TR" sz="2600" dirty="0" err="1">
                <a:latin typeface="Arial" pitchFamily="34" charset="0"/>
                <a:ea typeface="Times New Roman" pitchFamily="18" charset="0"/>
                <a:cs typeface="Arial" pitchFamily="34" charset="0"/>
              </a:rPr>
              <a:t>Ge</a:t>
            </a:r>
            <a:r>
              <a:rPr lang="tr-TR" sz="2600" dirty="0">
                <a:latin typeface="Arial" pitchFamily="34" charset="0"/>
                <a:ea typeface="Times New Roman" pitchFamily="18" charset="0"/>
                <a:cs typeface="Arial" pitchFamily="34" charset="0"/>
              </a:rPr>
              <a:t> veya tasarım personelinin </a:t>
            </a:r>
          </a:p>
          <a:p>
            <a:pPr algn="just" eaLnBrk="0" hangingPunct="0">
              <a:lnSpc>
                <a:spcPct val="150000"/>
              </a:lnSpc>
              <a:defRPr/>
            </a:pPr>
            <a:r>
              <a:rPr lang="tr-TR" sz="2400" b="1" dirty="0">
                <a:ln>
                  <a:solidFill>
                    <a:srgbClr val="FF0000"/>
                  </a:solidFill>
                </a:ln>
                <a:latin typeface="Arial" pitchFamily="34" charset="0"/>
                <a:ea typeface="Times New Roman" pitchFamily="18" charset="0"/>
                <a:cs typeface="Arial" pitchFamily="34" charset="0"/>
              </a:rPr>
              <a:t>yüksek lisans yapanlar için bir buçuk yılı, </a:t>
            </a:r>
          </a:p>
          <a:p>
            <a:pPr algn="just" eaLnBrk="0" hangingPunct="0">
              <a:lnSpc>
                <a:spcPct val="150000"/>
              </a:lnSpc>
              <a:defRPr/>
            </a:pPr>
            <a:r>
              <a:rPr lang="tr-TR" sz="2400" b="1" dirty="0">
                <a:ln>
                  <a:solidFill>
                    <a:srgbClr val="FF0000"/>
                  </a:solidFill>
                </a:ln>
                <a:latin typeface="Arial" pitchFamily="34" charset="0"/>
                <a:ea typeface="Times New Roman" pitchFamily="18" charset="0"/>
                <a:cs typeface="Arial" pitchFamily="34" charset="0"/>
              </a:rPr>
              <a:t>doktora yapanlar için iki yılı </a:t>
            </a:r>
          </a:p>
          <a:p>
            <a:pPr algn="just" eaLnBrk="0" hangingPunct="0">
              <a:lnSpc>
                <a:spcPct val="150000"/>
              </a:lnSpc>
              <a:defRPr/>
            </a:pPr>
            <a:r>
              <a:rPr lang="tr-TR" sz="2400" b="1" dirty="0">
                <a:ln>
                  <a:solidFill>
                    <a:srgbClr val="FF0000"/>
                  </a:solidFill>
                </a:ln>
                <a:latin typeface="Arial" pitchFamily="34" charset="0"/>
                <a:ea typeface="Times New Roman" pitchFamily="18" charset="0"/>
                <a:cs typeface="Arial" pitchFamily="34" charset="0"/>
              </a:rPr>
              <a:t>geçmemek üzere bölge dışında geçirdiği sürelere (aylık ders saati kadar) ilişkin ücretlerin yüzde yüzü</a:t>
            </a:r>
            <a:r>
              <a:rPr lang="tr-TR" sz="2600" dirty="0">
                <a:latin typeface="Arial" pitchFamily="34" charset="0"/>
                <a:ea typeface="Times New Roman" pitchFamily="18" charset="0"/>
                <a:cs typeface="Arial" pitchFamily="34" charset="0"/>
              </a:rPr>
              <a:t>, ilgili teknoloji geliştirme bölgesi yönetici şirketinin onayının alınması ve Bilim, Sanayi ve Teknoloji Bakanlığının bilgilendirilmesi kaydıyla, gelir vergisi stopajı teşviki kapsamında değerlendirilir</a:t>
            </a:r>
            <a:r>
              <a:rPr lang="tr-TR" sz="2400" dirty="0">
                <a:latin typeface="Arial" pitchFamily="34" charset="0"/>
                <a:ea typeface="Times New Roman" pitchFamily="18" charset="0"/>
                <a:cs typeface="Arial" pitchFamily="34" charset="0"/>
              </a:rPr>
              <a:t>.</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3665" name="Rectangle 1"/>
          <p:cNvSpPr>
            <a:spLocks noChangeArrowheads="1"/>
          </p:cNvSpPr>
          <p:nvPr/>
        </p:nvSpPr>
        <p:spPr bwMode="auto">
          <a:xfrm>
            <a:off x="142844" y="1428736"/>
            <a:ext cx="8858312" cy="3046988"/>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Bu hesaplamalarda lisansüstü eğitimde alınan dersler kapsamında yapılacak </a:t>
            </a:r>
            <a:r>
              <a:rPr lang="tr-TR" sz="2400" b="1" dirty="0">
                <a:ln>
                  <a:solidFill>
                    <a:srgbClr val="FF0000"/>
                  </a:solidFill>
                </a:ln>
                <a:latin typeface="Arial" pitchFamily="34" charset="0"/>
                <a:ea typeface="Times New Roman" pitchFamily="18" charset="0"/>
                <a:cs typeface="Arial" pitchFamily="34" charset="0"/>
              </a:rPr>
              <a:t>araştırmalar da dikkate alınabilir. </a:t>
            </a:r>
          </a:p>
          <a:p>
            <a:pPr algn="just" eaLnBrk="0" hangingPunct="0">
              <a:lnSpc>
                <a:spcPct val="200000"/>
              </a:lnSpc>
              <a:defRPr/>
            </a:pPr>
            <a:r>
              <a:rPr lang="tr-TR" sz="2400" dirty="0">
                <a:latin typeface="Arial" pitchFamily="34" charset="0"/>
                <a:cs typeface="Arial" pitchFamily="34" charset="0"/>
              </a:rPr>
              <a:t>Bir buçuk ve iki yıllık sürelerin uygulamasında </a:t>
            </a:r>
            <a:r>
              <a:rPr lang="tr-TR" sz="2400" b="1" dirty="0">
                <a:ln>
                  <a:solidFill>
                    <a:srgbClr val="FF0000"/>
                  </a:solidFill>
                </a:ln>
                <a:latin typeface="Arial" pitchFamily="34" charset="0"/>
                <a:ea typeface="Times New Roman" pitchFamily="18" charset="0"/>
                <a:cs typeface="Arial" pitchFamily="34" charset="0"/>
              </a:rPr>
              <a:t>kayıt dondurma kapsamında geçen süreler dikkate alınmaz.</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7107" name="3 Dikdörtgen"/>
          <p:cNvSpPr>
            <a:spLocks noChangeArrowheads="1"/>
          </p:cNvSpPr>
          <p:nvPr/>
        </p:nvSpPr>
        <p:spPr bwMode="auto">
          <a:xfrm>
            <a:off x="428625" y="908050"/>
            <a:ext cx="8358188"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50000"/>
              </a:lnSpc>
            </a:pPr>
            <a:r>
              <a:rPr lang="tr-TR" sz="2800" b="1" u="sng">
                <a:cs typeface="Times New Roman" pitchFamily="18" charset="0"/>
              </a:rPr>
              <a:t>ÜCRETLERDE DAMGA VERGİSİ İSTİSNASI</a:t>
            </a:r>
          </a:p>
          <a:p>
            <a:pPr algn="just" eaLnBrk="0" hangingPunct="0">
              <a:lnSpc>
                <a:spcPct val="250000"/>
              </a:lnSpc>
            </a:pPr>
            <a:r>
              <a:rPr lang="tr-TR" sz="2400">
                <a:cs typeface="Times New Roman" pitchFamily="18" charset="0"/>
              </a:rPr>
              <a:t>Teknoloji geliştirme bölgesinde çalışan araştırmacı, tasarımcı, yazılımcı ve AR-GE personelinin bu görevleri ile ilgili ücretleri 31.12.2023 tarihine kadar damga vergisinden istisna edilmiştir.</a:t>
            </a:r>
          </a:p>
        </p:txBody>
      </p:sp>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309320"/>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4689" name="Rectangle 1"/>
          <p:cNvSpPr>
            <a:spLocks noChangeArrowheads="1"/>
          </p:cNvSpPr>
          <p:nvPr/>
        </p:nvSpPr>
        <p:spPr bwMode="auto">
          <a:xfrm>
            <a:off x="142844" y="857232"/>
            <a:ext cx="8786874" cy="5685812"/>
          </a:xfrm>
          <a:prstGeom prst="rect">
            <a:avLst/>
          </a:prstGeom>
          <a:noFill/>
          <a:ln w="9525">
            <a:noFill/>
            <a:miter lim="800000"/>
            <a:headEnd/>
            <a:tailEnd/>
          </a:ln>
          <a:effectLst/>
        </p:spPr>
        <p:txBody>
          <a:bodyPr anchor="ctr">
            <a:spAutoFit/>
          </a:bodyPr>
          <a:lstStyle/>
          <a:p>
            <a:pPr algn="ctr">
              <a:lnSpc>
                <a:spcPct val="250000"/>
              </a:lnSpc>
              <a:defRPr/>
            </a:pPr>
            <a:r>
              <a:rPr lang="tr-TR" sz="2400" b="1" dirty="0">
                <a:ea typeface="Times New Roman" pitchFamily="18" charset="0"/>
              </a:rPr>
              <a:t>Kıdem Tazminatında Damga Vergisi</a:t>
            </a:r>
          </a:p>
          <a:p>
            <a:pPr algn="just" eaLnBrk="0" hangingPunct="0">
              <a:lnSpc>
                <a:spcPct val="250000"/>
              </a:lnSpc>
              <a:defRPr/>
            </a:pPr>
            <a:r>
              <a:rPr lang="tr-TR" sz="2400" dirty="0" err="1">
                <a:ea typeface="Times New Roman" pitchFamily="18" charset="0"/>
              </a:rPr>
              <a:t>Teknokentte</a:t>
            </a:r>
            <a:r>
              <a:rPr lang="tr-TR" sz="2400" dirty="0">
                <a:ea typeface="Times New Roman" pitchFamily="18" charset="0"/>
              </a:rPr>
              <a:t>  çalışan AR-GE ve destek personelinin münhasıran bu görevine istinaden yapılan ücret ödemesi olarak değerlendirilmesi mümkün bulunmadığından, kıdem tazminatının  ödenmesinde </a:t>
            </a:r>
            <a:r>
              <a:rPr lang="tr-TR" sz="2400" b="1" dirty="0">
                <a:ln>
                  <a:solidFill>
                    <a:srgbClr val="FF0000"/>
                  </a:solidFill>
                </a:ln>
                <a:latin typeface="Arial" pitchFamily="34" charset="0"/>
                <a:ea typeface="Times New Roman" pitchFamily="18" charset="0"/>
                <a:cs typeface="Arial" pitchFamily="34" charset="0"/>
              </a:rPr>
              <a:t>damga vergisi istisnası uygulanmaz.</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51520" y="692696"/>
            <a:ext cx="8572560" cy="5970865"/>
          </a:xfrm>
          <a:prstGeom prst="rect">
            <a:avLst/>
          </a:prstGeom>
        </p:spPr>
        <p:txBody>
          <a:bodyPr>
            <a:spAutoFit/>
          </a:bodyPr>
          <a:lstStyle/>
          <a:p>
            <a:pPr algn="ctr" eaLnBrk="0" fontAlgn="auto" hangingPunct="0">
              <a:spcBef>
                <a:spcPts val="0"/>
              </a:spcBef>
              <a:spcAft>
                <a:spcPts val="0"/>
              </a:spcAft>
              <a:defRPr/>
            </a:pPr>
            <a:r>
              <a:rPr lang="tr-TR" sz="2800" b="1" u="sng" dirty="0">
                <a:latin typeface="Arial" pitchFamily="34" charset="0"/>
                <a:ea typeface="Times New Roman" pitchFamily="18" charset="0"/>
                <a:cs typeface="Arial" pitchFamily="34" charset="0"/>
              </a:rPr>
              <a:t>KATMA DEĞER VERGİSİ İSTİSNASI</a:t>
            </a:r>
          </a:p>
          <a:p>
            <a:pPr algn="ctr"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spcBef>
                <a:spcPts val="0"/>
              </a:spcBef>
              <a:spcAft>
                <a:spcPts val="0"/>
              </a:spcAft>
              <a:defRPr/>
            </a:pPr>
            <a:r>
              <a:rPr lang="tr-TR" sz="2400" dirty="0">
                <a:latin typeface="Arial" pitchFamily="34" charset="0"/>
                <a:ea typeface="Times New Roman" pitchFamily="18" charset="0"/>
                <a:cs typeface="Arial" pitchFamily="34" charset="0"/>
              </a:rPr>
              <a:t>3065 sayılı Kanunun geçici 20/1 inci maddesi ile, 4691 sayılı Teknoloji Geliştirme Bölgeleri Kanununa göre teknoloji geliştirme bölgesinde faaliyette bulunan girişimcilerin kazançlarının gelir veya kurumlar vergisinden istisna bulunduğu süre içinde (31.12.2023 tarihine kadar) münhasıran bu bölgelerde ürettikleri ve </a:t>
            </a:r>
          </a:p>
          <a:p>
            <a:pPr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a:p>
            <a:pPr eaLnBrk="0" fontAlgn="auto" hangingPunct="0">
              <a:spcBef>
                <a:spcPts val="0"/>
              </a:spcBef>
              <a:spcAft>
                <a:spcPts val="0"/>
              </a:spcAft>
              <a:defRPr/>
            </a:pPr>
            <a:r>
              <a:rPr lang="tr-TR" b="1" dirty="0">
                <a:ln>
                  <a:solidFill>
                    <a:srgbClr val="FF0000"/>
                  </a:solidFill>
                </a:ln>
                <a:latin typeface="Arial" pitchFamily="34" charset="0"/>
                <a:ea typeface="Times New Roman" pitchFamily="18" charset="0"/>
                <a:cs typeface="Arial" pitchFamily="34" charset="0"/>
              </a:rPr>
              <a:t>-sistem yönetimi, 	-</a:t>
            </a:r>
            <a:r>
              <a:rPr lang="tr-TR" b="1" dirty="0" err="1">
                <a:ln>
                  <a:solidFill>
                    <a:srgbClr val="FF0000"/>
                  </a:solidFill>
                </a:ln>
                <a:latin typeface="Arial" pitchFamily="34" charset="0"/>
                <a:ea typeface="Times New Roman" pitchFamily="18" charset="0"/>
                <a:cs typeface="Arial" pitchFamily="34" charset="0"/>
              </a:rPr>
              <a:t>sektörel</a:t>
            </a:r>
            <a:r>
              <a:rPr lang="tr-TR" b="1" dirty="0">
                <a:ln>
                  <a:solidFill>
                    <a:srgbClr val="FF0000"/>
                  </a:solidFill>
                </a:ln>
                <a:latin typeface="Arial" pitchFamily="34" charset="0"/>
                <a:ea typeface="Times New Roman" pitchFamily="18" charset="0"/>
                <a:cs typeface="Arial" pitchFamily="34" charset="0"/>
              </a:rPr>
              <a:t>, </a:t>
            </a:r>
          </a:p>
          <a:p>
            <a:pPr eaLnBrk="0" fontAlgn="auto" hangingPunct="0">
              <a:spcBef>
                <a:spcPts val="0"/>
              </a:spcBef>
              <a:spcAft>
                <a:spcPts val="0"/>
              </a:spcAft>
              <a:defRPr/>
            </a:pPr>
            <a:endParaRPr lang="tr-TR" dirty="0">
              <a:solidFill>
                <a:schemeClr val="accent6">
                  <a:lumMod val="60000"/>
                  <a:lumOff val="40000"/>
                </a:schemeClr>
              </a:solidFill>
              <a:latin typeface="Arial" pitchFamily="34" charset="0"/>
              <a:ea typeface="Times New Roman" pitchFamily="18" charset="0"/>
              <a:cs typeface="Arial" pitchFamily="34" charset="0"/>
            </a:endParaRPr>
          </a:p>
          <a:p>
            <a:pPr eaLnBrk="0" fontAlgn="auto" hangingPunct="0">
              <a:spcBef>
                <a:spcPts val="0"/>
              </a:spcBef>
              <a:spcAft>
                <a:spcPts val="0"/>
              </a:spcAft>
              <a:defRPr/>
            </a:pPr>
            <a:r>
              <a:rPr lang="tr-TR" b="1" dirty="0">
                <a:ln>
                  <a:solidFill>
                    <a:srgbClr val="FF0000"/>
                  </a:solidFill>
                </a:ln>
                <a:latin typeface="Arial" pitchFamily="34" charset="0"/>
                <a:ea typeface="Times New Roman" pitchFamily="18" charset="0"/>
                <a:cs typeface="Arial" pitchFamily="34" charset="0"/>
              </a:rPr>
              <a:t>-veri yönetimi, 		-internet, </a:t>
            </a:r>
          </a:p>
          <a:p>
            <a:pPr eaLnBrk="0" fontAlgn="auto" hangingPunct="0">
              <a:spcBef>
                <a:spcPts val="0"/>
              </a:spcBef>
              <a:spcAft>
                <a:spcPts val="0"/>
              </a:spcAft>
              <a:defRPr/>
            </a:pPr>
            <a:endParaRPr lang="tr-TR" dirty="0">
              <a:solidFill>
                <a:schemeClr val="accent6">
                  <a:lumMod val="60000"/>
                  <a:lumOff val="40000"/>
                </a:schemeClr>
              </a:solidFill>
              <a:latin typeface="Arial" pitchFamily="34" charset="0"/>
              <a:ea typeface="Times New Roman" pitchFamily="18" charset="0"/>
              <a:cs typeface="Arial" pitchFamily="34" charset="0"/>
            </a:endParaRPr>
          </a:p>
          <a:p>
            <a:pPr eaLnBrk="0" fontAlgn="auto" hangingPunct="0">
              <a:spcBef>
                <a:spcPts val="0"/>
              </a:spcBef>
              <a:spcAft>
                <a:spcPts val="0"/>
              </a:spcAft>
              <a:defRPr/>
            </a:pPr>
            <a:r>
              <a:rPr lang="tr-TR" b="1" dirty="0">
                <a:ln>
                  <a:solidFill>
                    <a:srgbClr val="FF0000"/>
                  </a:solidFill>
                </a:ln>
                <a:latin typeface="Arial" pitchFamily="34" charset="0"/>
                <a:ea typeface="Times New Roman" pitchFamily="18" charset="0"/>
                <a:cs typeface="Arial" pitchFamily="34" charset="0"/>
              </a:rPr>
              <a:t>-iş uygulamaları,	</a:t>
            </a:r>
            <a:r>
              <a:rPr lang="tr-TR" dirty="0">
                <a:solidFill>
                  <a:schemeClr val="accent6">
                    <a:lumMod val="60000"/>
                    <a:lumOff val="40000"/>
                  </a:schemeClr>
                </a:solidFill>
                <a:latin typeface="Arial" pitchFamily="34" charset="0"/>
                <a:ea typeface="Times New Roman" pitchFamily="18" charset="0"/>
                <a:cs typeface="Arial" pitchFamily="34" charset="0"/>
              </a:rPr>
              <a:t>	</a:t>
            </a:r>
            <a:r>
              <a:rPr lang="tr-TR" b="1" dirty="0">
                <a:ln>
                  <a:solidFill>
                    <a:srgbClr val="FF0000"/>
                  </a:solidFill>
                </a:ln>
                <a:latin typeface="Arial" pitchFamily="34" charset="0"/>
                <a:ea typeface="Times New Roman" pitchFamily="18" charset="0"/>
                <a:cs typeface="Arial" pitchFamily="34" charset="0"/>
              </a:rPr>
              <a:t>-mobil ve askeri komuta kontrol uygulama yazılımı</a:t>
            </a:r>
          </a:p>
          <a:p>
            <a:pPr eaLnBrk="0" fontAlgn="auto" hangingPunct="0">
              <a:spcBef>
                <a:spcPts val="0"/>
              </a:spcBef>
              <a:spcAft>
                <a:spcPts val="0"/>
              </a:spcAft>
              <a:defRPr/>
            </a:pPr>
            <a:r>
              <a:rPr lang="tr-TR" sz="2400" dirty="0">
                <a:latin typeface="Arial" pitchFamily="34" charset="0"/>
                <a:ea typeface="Times New Roman" pitchFamily="18" charset="0"/>
                <a:cs typeface="Arial" pitchFamily="34" charset="0"/>
              </a:rPr>
              <a:t> </a:t>
            </a:r>
          </a:p>
          <a:p>
            <a:pPr eaLnBrk="0" fontAlgn="auto" hangingPunct="0">
              <a:spcBef>
                <a:spcPts val="0"/>
              </a:spcBef>
              <a:spcAft>
                <a:spcPts val="0"/>
              </a:spcAft>
              <a:defRPr/>
            </a:pPr>
            <a:r>
              <a:rPr lang="tr-TR" sz="2400" dirty="0">
                <a:latin typeface="Arial" pitchFamily="34" charset="0"/>
                <a:ea typeface="Times New Roman" pitchFamily="18" charset="0"/>
                <a:cs typeface="Arial" pitchFamily="34" charset="0"/>
              </a:rPr>
              <a:t>şeklindeki teslim ve hizmetleri katma değer vergisinden müstesnadır.</a:t>
            </a:r>
            <a:endParaRPr lang="tr-TR" sz="2400" dirty="0">
              <a:latin typeface="Arial" pitchFamily="34" charset="0"/>
              <a:cs typeface="Arial" pitchFamily="34" charset="0"/>
            </a:endParaRPr>
          </a:p>
        </p:txBody>
      </p:sp>
      <p:sp>
        <p:nvSpPr>
          <p:cNvPr id="5" name="4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46085" name="Rectangle 5"/>
          <p:cNvSpPr>
            <a:spLocks noChangeArrowheads="1"/>
          </p:cNvSpPr>
          <p:nvPr/>
        </p:nvSpPr>
        <p:spPr bwMode="auto">
          <a:xfrm>
            <a:off x="214282" y="1214422"/>
            <a:ext cx="8786874" cy="4401205"/>
          </a:xfrm>
          <a:prstGeom prst="rect">
            <a:avLst/>
          </a:prstGeom>
          <a:noFill/>
          <a:ln w="9525">
            <a:noFill/>
            <a:miter lim="800000"/>
            <a:headEnd/>
            <a:tailEnd/>
          </a:ln>
          <a:effectLst/>
        </p:spPr>
        <p:txBody>
          <a:bodyPr anchor="ctr">
            <a:spAutoFit/>
          </a:bodyPr>
          <a:lstStyle/>
          <a:p>
            <a:pPr>
              <a:lnSpc>
                <a:spcPct val="200000"/>
              </a:lnSpc>
              <a:defRPr/>
            </a:pPr>
            <a:r>
              <a:rPr lang="tr-TR" sz="2800" b="1" dirty="0">
                <a:latin typeface="Arial" pitchFamily="34" charset="0"/>
                <a:ea typeface="Calibri" pitchFamily="34" charset="0"/>
                <a:cs typeface="Arial" pitchFamily="34" charset="0"/>
              </a:rPr>
              <a:t>Yazılımın Farklı Kişilere Satılması</a:t>
            </a:r>
            <a:endParaRPr lang="tr-TR" sz="2800" b="1"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Söz konusu bölgede üretilen yazılımın farklı kişilere satılması ya da satışın CD veya elektronik ortamda yapılması </a:t>
            </a:r>
            <a:r>
              <a:rPr lang="tr-TR" sz="2800" b="1" dirty="0">
                <a:ln>
                  <a:solidFill>
                    <a:srgbClr val="FF0000"/>
                  </a:solidFill>
                </a:ln>
                <a:latin typeface="Arial" pitchFamily="34" charset="0"/>
                <a:ea typeface="Times New Roman" pitchFamily="18" charset="0"/>
                <a:cs typeface="Arial" pitchFamily="34" charset="0"/>
              </a:rPr>
              <a:t>istisna uygulanmasına engel değildir.</a:t>
            </a:r>
          </a:p>
          <a:p>
            <a:pPr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6737" name="Rectangle 1"/>
          <p:cNvSpPr>
            <a:spLocks noChangeArrowheads="1"/>
          </p:cNvSpPr>
          <p:nvPr/>
        </p:nvSpPr>
        <p:spPr bwMode="auto">
          <a:xfrm>
            <a:off x="142844" y="500042"/>
            <a:ext cx="8858312" cy="6124754"/>
          </a:xfrm>
          <a:prstGeom prst="rect">
            <a:avLst/>
          </a:prstGeom>
          <a:noFill/>
          <a:ln w="9525">
            <a:noFill/>
            <a:miter lim="800000"/>
            <a:headEnd/>
            <a:tailEnd/>
          </a:ln>
          <a:effectLst/>
        </p:spPr>
        <p:txBody>
          <a:bodyPr anchor="ctr">
            <a:spAutoFit/>
          </a:bodyPr>
          <a:lstStyle/>
          <a:p>
            <a:pPr algn="just">
              <a:lnSpc>
                <a:spcPct val="200000"/>
              </a:lnSpc>
              <a:defRPr/>
            </a:pPr>
            <a:r>
              <a:rPr lang="tr-TR" sz="2800" dirty="0">
                <a:latin typeface="Arial" pitchFamily="34" charset="0"/>
                <a:ea typeface="Calibri" pitchFamily="34" charset="0"/>
                <a:cs typeface="Arial" pitchFamily="34" charset="0"/>
              </a:rPr>
              <a:t>Söz konusu yazılımların </a:t>
            </a:r>
            <a:r>
              <a:rPr lang="tr-TR" sz="2800" b="1" dirty="0">
                <a:ln>
                  <a:solidFill>
                    <a:srgbClr val="FF0000"/>
                  </a:solidFill>
                </a:ln>
                <a:latin typeface="Arial" pitchFamily="34" charset="0"/>
                <a:ea typeface="Times New Roman" pitchFamily="18" charset="0"/>
                <a:cs typeface="Arial" pitchFamily="34" charset="0"/>
              </a:rPr>
              <a:t>fikri mülkiyet hakkının, bu bölgede faaliyette bulunan mükellefte kalmak suretiyle</a:t>
            </a:r>
            <a:r>
              <a:rPr lang="tr-TR" sz="2800" dirty="0">
                <a:latin typeface="Arial" pitchFamily="34" charset="0"/>
                <a:ea typeface="Calibri" pitchFamily="34" charset="0"/>
                <a:cs typeface="Arial" pitchFamily="34" charset="0"/>
              </a:rPr>
              <a:t> belirli zaman aralıklarıyla </a:t>
            </a:r>
            <a:r>
              <a:rPr lang="tr-TR" sz="2800" b="1" dirty="0">
                <a:ln>
                  <a:solidFill>
                    <a:srgbClr val="FF0000"/>
                  </a:solidFill>
                </a:ln>
                <a:latin typeface="Arial" pitchFamily="34" charset="0"/>
                <a:ea typeface="Times New Roman" pitchFamily="18" charset="0"/>
                <a:cs typeface="Arial" pitchFamily="34" charset="0"/>
              </a:rPr>
              <a:t>farklı kişilere satılması</a:t>
            </a:r>
            <a:r>
              <a:rPr lang="tr-TR" sz="2800" dirty="0">
                <a:latin typeface="Arial" pitchFamily="34" charset="0"/>
                <a:ea typeface="Calibri" pitchFamily="34" charset="0"/>
                <a:cs typeface="Arial" pitchFamily="34" charset="0"/>
              </a:rPr>
              <a:t> veya söz konusu yazılımların </a:t>
            </a:r>
            <a:r>
              <a:rPr lang="tr-TR" sz="2800" b="1" dirty="0">
                <a:ln>
                  <a:solidFill>
                    <a:srgbClr val="FF0000"/>
                  </a:solidFill>
                </a:ln>
                <a:latin typeface="Arial" pitchFamily="34" charset="0"/>
                <a:ea typeface="Times New Roman" pitchFamily="18" charset="0"/>
                <a:cs typeface="Arial" pitchFamily="34" charset="0"/>
              </a:rPr>
              <a:t>sanal ortamda paylaşımının sağlanması</a:t>
            </a:r>
            <a:r>
              <a:rPr lang="tr-TR" sz="2800" dirty="0">
                <a:latin typeface="Arial" pitchFamily="34" charset="0"/>
                <a:ea typeface="Calibri" pitchFamily="34" charset="0"/>
                <a:cs typeface="Arial" pitchFamily="34" charset="0"/>
              </a:rPr>
              <a:t> halinde de KDV istisnası uygulanır.</a:t>
            </a:r>
            <a:endParaRPr lang="tr-TR" sz="2800" dirty="0">
              <a:latin typeface="Arial" pitchFamily="34" charset="0"/>
              <a:cs typeface="Arial" pitchFamily="34" charset="0"/>
            </a:endParaRP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17761" name="Rectangle 1"/>
          <p:cNvSpPr>
            <a:spLocks noChangeArrowheads="1"/>
          </p:cNvSpPr>
          <p:nvPr/>
        </p:nvSpPr>
        <p:spPr bwMode="auto">
          <a:xfrm>
            <a:off x="142844" y="1071546"/>
            <a:ext cx="8858312" cy="5262979"/>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Yazılımın Bayi Kanalıyla Satılması</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Yazılımların pazarlanması işinin bayi kanalıyla yapılması halinde, programların </a:t>
            </a:r>
            <a:r>
              <a:rPr lang="tr-TR" sz="2800" b="1" dirty="0" err="1">
                <a:ln>
                  <a:solidFill>
                    <a:srgbClr val="FF0000"/>
                  </a:solidFill>
                </a:ln>
                <a:latin typeface="Arial" pitchFamily="34" charset="0"/>
                <a:ea typeface="Times New Roman" pitchFamily="18" charset="0"/>
                <a:cs typeface="Arial" pitchFamily="34" charset="0"/>
              </a:rPr>
              <a:t>bayiye</a:t>
            </a:r>
            <a:r>
              <a:rPr lang="tr-TR" sz="2800" b="1" dirty="0">
                <a:ln>
                  <a:solidFill>
                    <a:srgbClr val="FF0000"/>
                  </a:solidFill>
                </a:ln>
                <a:latin typeface="Arial" pitchFamily="34" charset="0"/>
                <a:ea typeface="Times New Roman" pitchFamily="18" charset="0"/>
                <a:cs typeface="Arial" pitchFamily="34" charset="0"/>
              </a:rPr>
              <a:t> tesliminde KDV istisnası uygulanır. </a:t>
            </a:r>
            <a:r>
              <a:rPr lang="tr-TR" sz="2800" dirty="0">
                <a:latin typeface="Arial" pitchFamily="34" charset="0"/>
                <a:ea typeface="Calibri" pitchFamily="34" charset="0"/>
                <a:cs typeface="Arial" pitchFamily="34" charset="0"/>
              </a:rPr>
              <a:t>Bayiler tarafından satışında ise genel hükümler çerçevesinde KDV hesaplanır.</a:t>
            </a:r>
            <a:endParaRPr lang="tr-TR" sz="2800" dirty="0">
              <a:latin typeface="Arial" pitchFamily="34" charset="0"/>
              <a:cs typeface="Arial" pitchFamily="34" charset="0"/>
            </a:endParaRP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3252" name="3 Dikdörtgen"/>
          <p:cNvSpPr>
            <a:spLocks noChangeArrowheads="1"/>
          </p:cNvSpPr>
          <p:nvPr/>
        </p:nvSpPr>
        <p:spPr bwMode="auto">
          <a:xfrm>
            <a:off x="214313" y="357188"/>
            <a:ext cx="8715375"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200" b="1" u="sng">
                <a:cs typeface="Times New Roman" pitchFamily="18" charset="0"/>
              </a:rPr>
              <a:t>İstisna Kapsamına Girmeyen Teslim ve Hizmetler</a:t>
            </a:r>
          </a:p>
          <a:p>
            <a:pPr algn="just" hangingPunct="0">
              <a:lnSpc>
                <a:spcPct val="200000"/>
              </a:lnSpc>
            </a:pPr>
            <a:r>
              <a:rPr lang="tr-TR" sz="2200"/>
              <a:t>Güncelleme dışında bir yazılımla ilgili olarak verilen bakım, destek (otomasyon) hizmetleri, teknoloji geliştirme bölgesinde üretilse dahi, oyun programları, network uygulamaları gibi yazılımlar, işlevlerini yerine getirmek için yazılım kullanan ürün, aygıt, eşya vb. donanımlar ile bu donanımlara ilişkin hizmetler, web sitesi aracılığıyla verilen reklam hizmetleri ve ar-ge çalışmaları kapsamında yer alan teslim ve hizmetler istisna kapsamında değerlendirilmez.</a:t>
            </a:r>
            <a:endParaRPr lang="tr-TR" sz="220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548680"/>
            <a:ext cx="8215370" cy="6186309"/>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Bölgede Üretilen Yazılımlar İçin Alınan Mal ve Hizmetlerde KDV</a:t>
            </a:r>
          </a:p>
          <a:p>
            <a:pPr algn="just"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Teknoloji geliştirme bölgesinde faaliyette bulunan girişimciler tarafından münhasıran bu bölgelerde üretilen yazılımlar için alınan her türlü mal ve hizmet, söz konusu yazılım satışlarının vergiden istisna olup olmadığına bakılmaksızın genel esaslara göre </a:t>
            </a:r>
            <a:r>
              <a:rPr lang="tr-TR" sz="2400" b="1" dirty="0">
                <a:ln>
                  <a:solidFill>
                    <a:srgbClr val="FF0000"/>
                  </a:solidFill>
                </a:ln>
                <a:latin typeface="Arial" pitchFamily="34" charset="0"/>
                <a:ea typeface="Times New Roman" pitchFamily="18" charset="0"/>
                <a:cs typeface="Arial" pitchFamily="34" charset="0"/>
              </a:rPr>
              <a:t>KDV'ye tabi tutulacaktır.</a:t>
            </a:r>
          </a:p>
        </p:txBody>
      </p:sp>
      <p:sp>
        <p:nvSpPr>
          <p:cNvPr id="5" name="4 Metin kutusu"/>
          <p:cNvSpPr txBox="1"/>
          <p:nvPr/>
        </p:nvSpPr>
        <p:spPr>
          <a:xfrm>
            <a:off x="6948264" y="6525344"/>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611560" y="620688"/>
            <a:ext cx="7786742" cy="6029872"/>
          </a:xfrm>
          <a:prstGeom prst="rect">
            <a:avLst/>
          </a:prstGeom>
        </p:spPr>
        <p:txBody>
          <a:bodyPr>
            <a:spAutoFit/>
          </a:bodyPr>
          <a:lstStyle/>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Lisans, patent gibi </a:t>
            </a:r>
            <a:r>
              <a:rPr lang="tr-TR" sz="2400" dirty="0" err="1">
                <a:latin typeface="Arial" pitchFamily="34" charset="0"/>
                <a:ea typeface="Times New Roman" pitchFamily="18" charset="0"/>
                <a:cs typeface="Arial" pitchFamily="34" charset="0"/>
              </a:rPr>
              <a:t>gayrimaddi</a:t>
            </a:r>
            <a:r>
              <a:rPr lang="tr-TR" sz="2400" dirty="0">
                <a:latin typeface="Arial" pitchFamily="34" charset="0"/>
                <a:ea typeface="Times New Roman" pitchFamily="18" charset="0"/>
                <a:cs typeface="Arial" pitchFamily="34" charset="0"/>
              </a:rPr>
              <a:t> haklara bağlanmamış olmakla birlikte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uyarlama,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yerleştirme,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geliştirme,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revizyon, </a:t>
            </a: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ek yazılım </a:t>
            </a:r>
            <a:r>
              <a:rPr lang="tr-TR" sz="2400" dirty="0">
                <a:latin typeface="Arial" pitchFamily="34" charset="0"/>
                <a:ea typeface="Times New Roman" pitchFamily="18" charset="0"/>
                <a:cs typeface="Arial" pitchFamily="34" charset="0"/>
              </a:rPr>
              <a:t>gibi faaliyetlerden elde edilen kazançlar istisna kapsamında değerlendirilecektir.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5299" name="3 Dikdörtgen"/>
          <p:cNvSpPr>
            <a:spLocks noChangeArrowheads="1"/>
          </p:cNvSpPr>
          <p:nvPr/>
        </p:nvSpPr>
        <p:spPr bwMode="auto">
          <a:xfrm>
            <a:off x="642938" y="1628775"/>
            <a:ext cx="8001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lnSpc>
                <a:spcPct val="200000"/>
              </a:lnSpc>
            </a:pPr>
            <a:r>
              <a:rPr lang="tr-TR" sz="2800" b="1" u="sng">
                <a:cs typeface="Times New Roman" pitchFamily="18" charset="0"/>
              </a:rPr>
              <a:t>Danışmanlık Hizmetlerinde KDV</a:t>
            </a:r>
          </a:p>
          <a:p>
            <a:pPr algn="ctr" eaLnBrk="0" hangingPunct="0"/>
            <a:endParaRPr lang="tr-TR" sz="2400" b="1">
              <a:cs typeface="Times New Roman" pitchFamily="18" charset="0"/>
            </a:endParaRPr>
          </a:p>
          <a:p>
            <a:pPr algn="just" eaLnBrk="0" hangingPunct="0">
              <a:lnSpc>
                <a:spcPct val="200000"/>
              </a:lnSpc>
            </a:pPr>
            <a:r>
              <a:rPr lang="tr-TR" sz="2400">
                <a:cs typeface="Times New Roman" pitchFamily="18" charset="0"/>
              </a:rPr>
              <a:t>Bölgede faaliyette bulunan bir firmaya bu bölgede verilen danışmanlık hizmeti KDV'ye tabidir</a:t>
            </a:r>
          </a:p>
          <a:p>
            <a:pPr algn="just" eaLnBrk="0" hangingPunct="0">
              <a:lnSpc>
                <a:spcPct val="200000"/>
              </a:lnSpc>
            </a:pPr>
            <a:r>
              <a:rPr lang="tr-TR" sz="2400">
                <a:cs typeface="Times New Roman" pitchFamily="18" charset="0"/>
              </a:rPr>
              <a:t> </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836712"/>
            <a:ext cx="8429684" cy="5632311"/>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İstisna Kapsamında Yapılan Teslim ve Hizmetler İçin Yüklenilen KDV</a:t>
            </a:r>
          </a:p>
          <a:p>
            <a:pPr algn="just" eaLnBrk="0" fontAlgn="auto" hangingPunct="0">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dirty="0">
                <a:latin typeface="Arial" pitchFamily="34" charset="0"/>
                <a:ea typeface="Times New Roman" pitchFamily="18" charset="0"/>
                <a:cs typeface="Arial" pitchFamily="34" charset="0"/>
              </a:rPr>
              <a:t>İstisna kapsamında yapılan teslim ve hizmetler için yüklenilen KDV'nin indirim ve iadesi mümkün olmayıp söz konusu vergi, gelir veya kurumlar vergisi matrahının tespitinde işin mahiyetine göre </a:t>
            </a:r>
            <a:r>
              <a:rPr lang="tr-TR" sz="2400" b="1" dirty="0">
                <a:ln>
                  <a:solidFill>
                    <a:srgbClr val="FF0000"/>
                  </a:solidFill>
                </a:ln>
                <a:latin typeface="Arial" pitchFamily="34" charset="0"/>
                <a:ea typeface="Times New Roman" pitchFamily="18" charset="0"/>
                <a:cs typeface="Arial" pitchFamily="34" charset="0"/>
              </a:rPr>
              <a:t>gider, maliyet veya kanunen kabul edilmeyen gider</a:t>
            </a:r>
            <a:r>
              <a:rPr lang="tr-TR" sz="2400" dirty="0">
                <a:solidFill>
                  <a:schemeClr val="accent6">
                    <a:lumMod val="60000"/>
                    <a:lumOff val="40000"/>
                  </a:schemeClr>
                </a:solidFill>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olarak dikkate alınabilecektir.</a:t>
            </a: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3 Dikdörtgen"/>
          <p:cNvSpPr>
            <a:spLocks noChangeArrowheads="1"/>
          </p:cNvSpPr>
          <p:nvPr/>
        </p:nvSpPr>
        <p:spPr bwMode="auto">
          <a:xfrm>
            <a:off x="428625" y="981075"/>
            <a:ext cx="83581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0" hangingPunct="0"/>
            <a:endParaRPr lang="tr-TR" sz="2400">
              <a:cs typeface="Times New Roman" pitchFamily="18" charset="0"/>
            </a:endParaRPr>
          </a:p>
          <a:p>
            <a:pPr algn="just" eaLnBrk="0" hangingPunct="0"/>
            <a:endParaRPr lang="tr-TR">
              <a:latin typeface="Bell MT" pitchFamily="18" charset="0"/>
              <a:cs typeface="Times New Roman" pitchFamily="18" charset="0"/>
            </a:endParaRP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7348" name="Rectangle 4"/>
          <p:cNvSpPr>
            <a:spLocks noChangeArrowheads="1"/>
          </p:cNvSpPr>
          <p:nvPr/>
        </p:nvSpPr>
        <p:spPr bwMode="auto">
          <a:xfrm>
            <a:off x="142875" y="928688"/>
            <a:ext cx="87153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200000"/>
              </a:lnSpc>
            </a:pPr>
            <a:r>
              <a:rPr lang="tr-TR" sz="2800" b="1"/>
              <a:t>Yazılımın İhraç Edilmesi</a:t>
            </a:r>
            <a:endParaRPr lang="tr-TR" sz="2800"/>
          </a:p>
          <a:p>
            <a:pPr algn="just" eaLnBrk="0" hangingPunct="0">
              <a:lnSpc>
                <a:spcPct val="200000"/>
              </a:lnSpc>
            </a:pPr>
            <a:r>
              <a:rPr lang="tr-TR" sz="2800"/>
              <a:t>Yazılımın Kanunun 11 ve 12 nci maddeleri kapsamında ihraç edilmesi halinde, bu ihracata ilişkin yüklenilen KDV’nin, 3065 sayılı Kanunun 32 nci maddesine göre indirim ve iade konusu yapılması mümkündür.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28596" y="980728"/>
            <a:ext cx="8358246" cy="5632311"/>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KDV İstisnası İle İlgili Örnekler</a:t>
            </a:r>
          </a:p>
          <a:p>
            <a:pPr algn="just" eaLnBrk="0" fontAlgn="auto" hangingPunct="0">
              <a:lnSpc>
                <a:spcPct val="150000"/>
              </a:lnSpc>
              <a:spcBef>
                <a:spcPts val="0"/>
              </a:spcBef>
              <a:spcAft>
                <a:spcPts val="0"/>
              </a:spcAft>
              <a:defRPr/>
            </a:pPr>
            <a:endParaRPr lang="tr-TR" sz="2400" b="1" dirty="0">
              <a:latin typeface="Arial" pitchFamily="34" charset="0"/>
              <a:ea typeface="Times New Roman" pitchFamily="18" charset="0"/>
              <a:cs typeface="Arial" pitchFamily="34" charset="0"/>
            </a:endParaRPr>
          </a:p>
          <a:p>
            <a:pPr algn="just" eaLnBrk="0" fontAlgn="auto" hangingPunct="0">
              <a:lnSpc>
                <a:spcPct val="200000"/>
              </a:lnSpc>
              <a:spcBef>
                <a:spcPts val="0"/>
              </a:spcBef>
              <a:spcAft>
                <a:spcPts val="0"/>
              </a:spcAft>
              <a:defRPr/>
            </a:pPr>
            <a:r>
              <a:rPr lang="tr-TR" sz="2400" b="1" dirty="0">
                <a:ln>
                  <a:solidFill>
                    <a:srgbClr val="FF0000"/>
                  </a:solidFill>
                </a:ln>
                <a:latin typeface="Arial" pitchFamily="34" charset="0"/>
                <a:ea typeface="Times New Roman" pitchFamily="18" charset="0"/>
                <a:cs typeface="Arial" pitchFamily="34" charset="0"/>
              </a:rPr>
              <a:t>Örnek 1:</a:t>
            </a:r>
            <a:r>
              <a:rPr lang="tr-TR" sz="2400" dirty="0">
                <a:latin typeface="Arial" pitchFamily="34" charset="0"/>
                <a:ea typeface="Times New Roman" pitchFamily="18" charset="0"/>
                <a:cs typeface="Arial" pitchFamily="34" charset="0"/>
              </a:rPr>
              <a:t>Teknoloji Geliştirme Bölgesinde faaliyette bulunan bir firmanın, bu bölgede ürettiği "hastane bilgi yönetim sistemleri yazılımı programı" </a:t>
            </a:r>
            <a:r>
              <a:rPr lang="tr-TR" sz="2400" b="1" dirty="0">
                <a:ln>
                  <a:solidFill>
                    <a:srgbClr val="FF0000"/>
                  </a:solidFill>
                </a:ln>
                <a:latin typeface="Arial" pitchFamily="34" charset="0"/>
                <a:ea typeface="Times New Roman" pitchFamily="18" charset="0"/>
                <a:cs typeface="Arial" pitchFamily="34" charset="0"/>
              </a:rPr>
              <a:t>satışı ile </a:t>
            </a:r>
            <a:r>
              <a:rPr lang="tr-TR" sz="2400" dirty="0">
                <a:latin typeface="Arial" pitchFamily="34" charset="0"/>
                <a:ea typeface="Times New Roman" pitchFamily="18" charset="0"/>
                <a:cs typeface="Arial" pitchFamily="34" charset="0"/>
              </a:rPr>
              <a:t>bu yazılıma yönelik </a:t>
            </a:r>
            <a:r>
              <a:rPr lang="tr-TR" sz="2400" b="1" dirty="0">
                <a:ln>
                  <a:solidFill>
                    <a:srgbClr val="FF0000"/>
                  </a:solidFill>
                </a:ln>
                <a:latin typeface="Arial" pitchFamily="34" charset="0"/>
                <a:ea typeface="Times New Roman" pitchFamily="18" charset="0"/>
                <a:cs typeface="Arial" pitchFamily="34" charset="0"/>
              </a:rPr>
              <a:t>güncelleme işi </a:t>
            </a:r>
            <a:r>
              <a:rPr lang="tr-TR" sz="2400" dirty="0">
                <a:latin typeface="Arial" pitchFamily="34" charset="0"/>
                <a:ea typeface="Times New Roman" pitchFamily="18" charset="0"/>
                <a:cs typeface="Arial" pitchFamily="34" charset="0"/>
              </a:rPr>
              <a:t>Kanunun geçici 20/1 inci maddesine göre </a:t>
            </a:r>
            <a:r>
              <a:rPr lang="tr-TR" sz="2400" b="1" dirty="0">
                <a:ln>
                  <a:solidFill>
                    <a:srgbClr val="FF0000"/>
                  </a:solidFill>
                </a:ln>
                <a:latin typeface="Arial" pitchFamily="34" charset="0"/>
                <a:ea typeface="Times New Roman" pitchFamily="18" charset="0"/>
                <a:cs typeface="Arial" pitchFamily="34" charset="0"/>
              </a:rPr>
              <a:t>KDV'den istisna olacaktır. </a:t>
            </a:r>
          </a:p>
          <a:p>
            <a:pPr algn="just"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spcBef>
                <a:spcPts val="0"/>
              </a:spcBef>
              <a:spcAft>
                <a:spcPts val="0"/>
              </a:spcAft>
              <a:defRPr/>
            </a:pPr>
            <a:endParaRPr lang="tr-TR" dirty="0">
              <a:latin typeface="Bell MT" pitchFamily="18" charset="0"/>
              <a:ea typeface="Times New Roman" pitchFamily="18" charset="0"/>
            </a:endParaRPr>
          </a:p>
        </p:txBody>
      </p:sp>
      <p:sp>
        <p:nvSpPr>
          <p:cNvPr id="3" name="2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1205" name="Rectangle 5"/>
          <p:cNvSpPr>
            <a:spLocks noChangeArrowheads="1"/>
          </p:cNvSpPr>
          <p:nvPr/>
        </p:nvSpPr>
        <p:spPr bwMode="auto">
          <a:xfrm>
            <a:off x="214282" y="1071546"/>
            <a:ext cx="8643998" cy="4616648"/>
          </a:xfrm>
          <a:prstGeom prst="rect">
            <a:avLst/>
          </a:prstGeom>
          <a:noFill/>
          <a:ln w="9525">
            <a:noFill/>
            <a:miter lim="800000"/>
            <a:headEnd/>
            <a:tailEnd/>
          </a:ln>
          <a:effectLst/>
        </p:spPr>
        <p:txBody>
          <a:bodyPr anchor="ctr">
            <a:spAutoFit/>
          </a:bodyPr>
          <a:lstStyle/>
          <a:p>
            <a:pPr algn="just">
              <a:lnSpc>
                <a:spcPct val="150000"/>
              </a:lnSpc>
              <a:defRPr/>
            </a:pPr>
            <a:r>
              <a:rPr lang="tr-TR" sz="2800" b="1" dirty="0">
                <a:ln>
                  <a:solidFill>
                    <a:srgbClr val="FF0000"/>
                  </a:solidFill>
                </a:ln>
                <a:latin typeface="Arial" pitchFamily="34" charset="0"/>
                <a:ea typeface="Times New Roman" pitchFamily="18" charset="0"/>
                <a:cs typeface="Arial" pitchFamily="34" charset="0"/>
              </a:rPr>
              <a:t>Örnek 2:</a:t>
            </a:r>
            <a:r>
              <a:rPr lang="tr-TR" sz="2800" dirty="0">
                <a:latin typeface="Arial" pitchFamily="34" charset="0"/>
                <a:ea typeface="Calibri" pitchFamily="34" charset="0"/>
                <a:cs typeface="Arial" pitchFamily="34" charset="0"/>
              </a:rPr>
              <a:t>(A) Ltd. </a:t>
            </a:r>
            <a:r>
              <a:rPr lang="tr-TR" sz="2800" dirty="0" err="1">
                <a:latin typeface="Arial" pitchFamily="34" charset="0"/>
                <a:ea typeface="Calibri" pitchFamily="34" charset="0"/>
                <a:cs typeface="Arial" pitchFamily="34" charset="0"/>
              </a:rPr>
              <a:t>Şti.’nin</a:t>
            </a:r>
            <a:r>
              <a:rPr lang="tr-TR" sz="2800" dirty="0">
                <a:latin typeface="Arial" pitchFamily="34" charset="0"/>
                <a:ea typeface="Calibri" pitchFamily="34" charset="0"/>
                <a:cs typeface="Arial" pitchFamily="34" charset="0"/>
              </a:rPr>
              <a:t> Teknoloji Geliştirme Bölgesindeki faaliyetleri neticesinde ürettiği bir ürünün lisans, patent gibi </a:t>
            </a:r>
            <a:r>
              <a:rPr lang="tr-TR" sz="2800" dirty="0" err="1">
                <a:latin typeface="Arial" pitchFamily="34" charset="0"/>
                <a:ea typeface="Calibri" pitchFamily="34" charset="0"/>
                <a:cs typeface="Arial" pitchFamily="34" charset="0"/>
              </a:rPr>
              <a:t>gayrimaddi</a:t>
            </a:r>
            <a:r>
              <a:rPr lang="tr-TR" sz="2800" dirty="0">
                <a:latin typeface="Arial" pitchFamily="34" charset="0"/>
                <a:ea typeface="Calibri" pitchFamily="34" charset="0"/>
                <a:cs typeface="Arial" pitchFamily="34" charset="0"/>
              </a:rPr>
              <a:t> haklara isabet eden kısmı KDV’den istisnadır. </a:t>
            </a:r>
            <a:r>
              <a:rPr lang="tr-TR" sz="2800" b="1" dirty="0">
                <a:ln>
                  <a:solidFill>
                    <a:srgbClr val="FF0000"/>
                  </a:solidFill>
                </a:ln>
                <a:latin typeface="Arial" pitchFamily="34" charset="0"/>
                <a:ea typeface="Times New Roman" pitchFamily="18" charset="0"/>
                <a:cs typeface="Arial" pitchFamily="34" charset="0"/>
              </a:rPr>
              <a:t>Ancak, söz konusu ürünün seri üretime tabi tutulup pazarlanmasından elde edilen kazancın istisnadan yararlanması mümkün değildir.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2229" name="Rectangle 5"/>
          <p:cNvSpPr>
            <a:spLocks noChangeArrowheads="1"/>
          </p:cNvSpPr>
          <p:nvPr/>
        </p:nvSpPr>
        <p:spPr bwMode="auto">
          <a:xfrm>
            <a:off x="142844" y="1214422"/>
            <a:ext cx="8858312" cy="4401205"/>
          </a:xfrm>
          <a:prstGeom prst="rect">
            <a:avLst/>
          </a:prstGeom>
          <a:noFill/>
          <a:ln w="9525">
            <a:noFill/>
            <a:miter lim="800000"/>
            <a:headEnd/>
            <a:tailEnd/>
          </a:ln>
          <a:effectLst/>
        </p:spPr>
        <p:txBody>
          <a:bodyPr anchor="ctr">
            <a:spAutoFit/>
          </a:bodyPr>
          <a:lstStyle/>
          <a:p>
            <a:pPr algn="just">
              <a:lnSpc>
                <a:spcPct val="200000"/>
              </a:lnSpc>
              <a:defRPr/>
            </a:pPr>
            <a:r>
              <a:rPr lang="tr-TR" sz="2800" dirty="0">
                <a:latin typeface="Arial" pitchFamily="34" charset="0"/>
                <a:ea typeface="Calibri" pitchFamily="34" charset="0"/>
                <a:cs typeface="Arial" pitchFamily="34" charset="0"/>
              </a:rPr>
              <a:t>Ayrıca, </a:t>
            </a:r>
            <a:r>
              <a:rPr lang="tr-TR" sz="2800" b="1" dirty="0" err="1">
                <a:ln>
                  <a:solidFill>
                    <a:srgbClr val="FF0000"/>
                  </a:solidFill>
                </a:ln>
                <a:latin typeface="Arial" pitchFamily="34" charset="0"/>
                <a:ea typeface="Times New Roman" pitchFamily="18" charset="0"/>
                <a:cs typeface="Arial" pitchFamily="34" charset="0"/>
              </a:rPr>
              <a:t>Teknokent</a:t>
            </a:r>
            <a:r>
              <a:rPr lang="tr-TR" sz="2800" b="1" dirty="0">
                <a:ln>
                  <a:solidFill>
                    <a:srgbClr val="FF0000"/>
                  </a:solidFill>
                </a:ln>
                <a:latin typeface="Arial" pitchFamily="34" charset="0"/>
                <a:ea typeface="Times New Roman" pitchFamily="18" charset="0"/>
                <a:cs typeface="Arial" pitchFamily="34" charset="0"/>
              </a:rPr>
              <a:t> binası içinde telefon ve internet yardımı ile</a:t>
            </a:r>
            <a:r>
              <a:rPr lang="tr-TR" sz="2800" dirty="0">
                <a:latin typeface="Arial" pitchFamily="34" charset="0"/>
                <a:ea typeface="Calibri" pitchFamily="34" charset="0"/>
                <a:cs typeface="Arial" pitchFamily="34" charset="0"/>
              </a:rPr>
              <a:t> satış sonrasında müşterilere çağrı destek hizmeti verilmesi durumunda bu hizmetler KDV istisnası kapsamında değerlendirilmez.</a:t>
            </a:r>
            <a:endParaRPr lang="tr-TR" sz="2800" dirty="0">
              <a:latin typeface="Arial" pitchFamily="34" charset="0"/>
              <a:cs typeface="Arial" pitchFamily="34" charset="0"/>
            </a:endParaRPr>
          </a:p>
          <a:p>
            <a:pPr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95536" y="980728"/>
            <a:ext cx="8286808" cy="5539978"/>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İstisnadan Vazgeçme:</a:t>
            </a:r>
          </a:p>
          <a:p>
            <a:pPr algn="just"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KDVK/Md.18</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Vergiden istisna edilmiş işlemleri yapanlar, ilgili vergi dairesine yazılı başvuruda bulunarak, belirtecekleri işlem türleri için vergiye tâbi tutulmalarını talep edebilirler.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Bu talebin dilekçede belirtilen ve </a:t>
            </a:r>
            <a:r>
              <a:rPr lang="tr-TR" sz="2400" b="1" dirty="0">
                <a:ln>
                  <a:solidFill>
                    <a:srgbClr val="FF0000"/>
                  </a:solidFill>
                </a:ln>
                <a:latin typeface="Arial" pitchFamily="34" charset="0"/>
                <a:ea typeface="Times New Roman" pitchFamily="18" charset="0"/>
                <a:cs typeface="Arial" pitchFamily="34" charset="0"/>
              </a:rPr>
              <a:t>dilekçe tarihinden sonra ifa edilen işlemlerin tamamını kapsaması şarttır. </a:t>
            </a:r>
            <a:r>
              <a:rPr lang="tr-TR" sz="2400" dirty="0">
                <a:latin typeface="Arial" pitchFamily="34" charset="0"/>
                <a:ea typeface="Times New Roman" pitchFamily="18" charset="0"/>
                <a:cs typeface="Arial" pitchFamily="34" charset="0"/>
              </a:rPr>
              <a:t>Şu kadar ki,  mükellefiyetin devam etmekte olan işlemlere şümulü yoktur. </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85720" y="1071546"/>
            <a:ext cx="8429684" cy="5078313"/>
          </a:xfrm>
          <a:prstGeom prst="rect">
            <a:avLst/>
          </a:prstGeom>
        </p:spPr>
        <p:txBody>
          <a:bodyPr>
            <a:spAutoFit/>
          </a:bodyPr>
          <a:lstStyle/>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İstisnadan vazgeçeceklerin talepleri üzerine, vergi dairesince, vergi mükellefiyetleri talep tarihinden itibaren tesis olunur. </a:t>
            </a:r>
          </a:p>
          <a:p>
            <a:pPr algn="just" eaLnBrk="0" fontAlgn="auto" hangingPunct="0">
              <a:lnSpc>
                <a:spcPct val="150000"/>
              </a:lnSpc>
              <a:spcBef>
                <a:spcPts val="0"/>
              </a:spcBef>
              <a:spcAft>
                <a:spcPts val="0"/>
              </a:spcAft>
              <a:defRPr/>
            </a:pPr>
            <a:endParaRPr lang="tr-TR" sz="2400"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Bu şekilde mükellef olanlar </a:t>
            </a:r>
            <a:r>
              <a:rPr lang="tr-TR" sz="2400" b="1" dirty="0">
                <a:ln>
                  <a:solidFill>
                    <a:srgbClr val="FF0000"/>
                  </a:solidFill>
                </a:ln>
                <a:latin typeface="Arial" pitchFamily="34" charset="0"/>
                <a:ea typeface="Times New Roman" pitchFamily="18" charset="0"/>
                <a:cs typeface="Arial" pitchFamily="34" charset="0"/>
              </a:rPr>
              <a:t>üç yıl geçmedikçe mükellefiyetten çıkamazlar. </a:t>
            </a:r>
            <a:r>
              <a:rPr lang="tr-TR" sz="2400" dirty="0">
                <a:latin typeface="Arial" pitchFamily="34" charset="0"/>
                <a:ea typeface="Times New Roman" pitchFamily="18" charset="0"/>
                <a:cs typeface="Arial" pitchFamily="34" charset="0"/>
              </a:rPr>
              <a:t>Mükellefler üç yıllık sürenin bitiminden önce mükellefiyetten çıkma talebinde bulunmadıkları takdirde mükellefiyet </a:t>
            </a:r>
            <a:r>
              <a:rPr lang="tr-TR" sz="2400" b="1" dirty="0">
                <a:ln>
                  <a:solidFill>
                    <a:srgbClr val="FF0000"/>
                  </a:solidFill>
                </a:ln>
                <a:latin typeface="Arial" pitchFamily="34" charset="0"/>
                <a:ea typeface="Times New Roman" pitchFamily="18" charset="0"/>
                <a:cs typeface="Arial" pitchFamily="34" charset="0"/>
              </a:rPr>
              <a:t>yeniden üç yıl</a:t>
            </a:r>
            <a:r>
              <a:rPr lang="tr-TR" sz="2400" b="1" dirty="0">
                <a:latin typeface="Arial" pitchFamily="34" charset="0"/>
                <a:ea typeface="Times New Roman" pitchFamily="18" charset="0"/>
                <a:cs typeface="Arial" pitchFamily="34" charset="0"/>
              </a:rPr>
              <a:t> süre ile </a:t>
            </a:r>
            <a:r>
              <a:rPr lang="tr-TR" sz="2400" b="1" dirty="0">
                <a:ln>
                  <a:solidFill>
                    <a:srgbClr val="FF0000"/>
                  </a:solidFill>
                </a:ln>
                <a:latin typeface="Arial" pitchFamily="34" charset="0"/>
                <a:ea typeface="Times New Roman" pitchFamily="18" charset="0"/>
                <a:cs typeface="Arial" pitchFamily="34" charset="0"/>
              </a:rPr>
              <a:t>uzatılmış sayılır.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1857" name="Rectangle 1"/>
          <p:cNvSpPr>
            <a:spLocks noChangeArrowheads="1"/>
          </p:cNvSpPr>
          <p:nvPr/>
        </p:nvSpPr>
        <p:spPr bwMode="auto">
          <a:xfrm>
            <a:off x="214282" y="1036848"/>
            <a:ext cx="8715436" cy="4785926"/>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GÜMRÜK VERGİSİ İSTİSNASI VE TEK PENCERE SİSTEMİ</a:t>
            </a:r>
            <a:endParaRPr lang="tr-TR" sz="2800" dirty="0">
              <a:latin typeface="Arial" pitchFamily="34" charset="0"/>
              <a:cs typeface="Arial" pitchFamily="34" charset="0"/>
            </a:endParaRPr>
          </a:p>
          <a:p>
            <a:pPr algn="just" eaLnBrk="0" hangingPunct="0">
              <a:defRPr/>
            </a:pPr>
            <a:endParaRPr lang="tr-TR" sz="2600" dirty="0">
              <a:latin typeface="Arial" pitchFamily="34" charset="0"/>
              <a:cs typeface="Arial" pitchFamily="34" charset="0"/>
            </a:endParaRPr>
          </a:p>
          <a:p>
            <a:pPr algn="just" eaLnBrk="0" hangingPunct="0">
              <a:lnSpc>
                <a:spcPct val="150000"/>
              </a:lnSpc>
              <a:defRPr/>
            </a:pPr>
            <a:r>
              <a:rPr lang="tr-TR" sz="2600" dirty="0">
                <a:latin typeface="Arial" pitchFamily="34" charset="0"/>
                <a:cs typeface="Arial" pitchFamily="34" charset="0"/>
              </a:rPr>
              <a:t>Bölgelerde Kanun kapsamında yürütülen yazılım, Ar-</a:t>
            </a:r>
            <a:r>
              <a:rPr lang="tr-TR" sz="2600" dirty="0" err="1">
                <a:latin typeface="Arial" pitchFamily="34" charset="0"/>
                <a:cs typeface="Arial" pitchFamily="34" charset="0"/>
              </a:rPr>
              <a:t>Ge</a:t>
            </a:r>
            <a:r>
              <a:rPr lang="tr-TR" sz="2600" dirty="0">
                <a:latin typeface="Arial" pitchFamily="34" charset="0"/>
                <a:cs typeface="Arial" pitchFamily="34" charset="0"/>
              </a:rPr>
              <a:t>, yenilik ve tasarım projeleri ile ilgili araştırmalarda kullanılmak </a:t>
            </a:r>
            <a:r>
              <a:rPr lang="tr-TR" sz="2600" b="1" dirty="0">
                <a:ln>
                  <a:solidFill>
                    <a:srgbClr val="FF0000"/>
                  </a:solidFill>
                </a:ln>
                <a:latin typeface="Arial" pitchFamily="34" charset="0"/>
                <a:ea typeface="Times New Roman" pitchFamily="18" charset="0"/>
                <a:cs typeface="Arial" pitchFamily="34" charset="0"/>
              </a:rPr>
              <a:t>üzere ithal edilen eşya, gümrük vergisi ve her türlü fondan</a:t>
            </a:r>
            <a:r>
              <a:rPr lang="tr-TR" sz="2600" b="1" dirty="0">
                <a:latin typeface="Arial" pitchFamily="34" charset="0"/>
                <a:cs typeface="Arial" pitchFamily="34" charset="0"/>
              </a:rPr>
              <a:t>,</a:t>
            </a:r>
            <a:r>
              <a:rPr lang="tr-TR" sz="2600" dirty="0">
                <a:latin typeface="Arial" pitchFamily="34" charset="0"/>
                <a:cs typeface="Arial" pitchFamily="34" charset="0"/>
              </a:rPr>
              <a:t> bu kapsamda düzenlenen kâğıtlar ve yapılan işlemler </a:t>
            </a:r>
            <a:r>
              <a:rPr lang="tr-TR" sz="2600" b="1" dirty="0">
                <a:ln>
                  <a:solidFill>
                    <a:srgbClr val="FF0000"/>
                  </a:solidFill>
                </a:ln>
                <a:latin typeface="Arial" pitchFamily="34" charset="0"/>
                <a:ea typeface="Times New Roman" pitchFamily="18" charset="0"/>
                <a:cs typeface="Arial" pitchFamily="34" charset="0"/>
              </a:rPr>
              <a:t>damga vergisi ve harçtan </a:t>
            </a:r>
            <a:r>
              <a:rPr lang="tr-TR" sz="2600" dirty="0">
                <a:latin typeface="Arial" pitchFamily="34" charset="0"/>
                <a:cs typeface="Arial" pitchFamily="34" charset="0"/>
              </a:rPr>
              <a:t>istisnadır.</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4516" name="Rectangle 1"/>
          <p:cNvSpPr>
            <a:spLocks noChangeArrowheads="1"/>
          </p:cNvSpPr>
          <p:nvPr/>
        </p:nvSpPr>
        <p:spPr bwMode="auto">
          <a:xfrm>
            <a:off x="285750" y="642938"/>
            <a:ext cx="8715375"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200000"/>
              </a:lnSpc>
            </a:pPr>
            <a:r>
              <a:rPr lang="tr-TR" sz="2800"/>
              <a:t>Bu istisna kapsamında ithal edilen eşya; Ar-Ge, yenilik ve tasarım projeleri ile ilgili araştırmalarda kullanılmak üzere Genel Müdürlükçe onaylanarak Tek Pencere Sistemi aracılığıyla Gümrük ve Ticaret Bakanlığına gönderilecek izinde belirtilen eşyadan oluşur.</a:t>
            </a:r>
          </a:p>
          <a:p>
            <a:pPr algn="just" eaLnBrk="0" hangingPunct="0">
              <a:lnSpc>
                <a:spcPct val="200000"/>
              </a:lnSpc>
            </a:pPr>
            <a:endParaRPr lang="tr-TR" sz="2800">
              <a:latin typeface="Constant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Dikdörtgen"/>
          <p:cNvSpPr/>
          <p:nvPr/>
        </p:nvSpPr>
        <p:spPr>
          <a:xfrm>
            <a:off x="357158" y="1000109"/>
            <a:ext cx="8286808" cy="5262979"/>
          </a:xfrm>
          <a:prstGeom prst="rect">
            <a:avLst/>
          </a:prstGeom>
        </p:spPr>
        <p:txBody>
          <a:bodyPr>
            <a:spAutoFit/>
          </a:bodyPr>
          <a:lstStyle/>
          <a:p>
            <a:pPr algn="just" eaLnBrk="0" fontAlgn="auto" hangingPunct="0">
              <a:lnSpc>
                <a:spcPct val="20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a:t>
            </a:r>
            <a:r>
              <a:rPr lang="tr-TR" sz="2400" b="1" dirty="0">
                <a:ln>
                  <a:solidFill>
                    <a:srgbClr val="FF0000"/>
                  </a:solidFill>
                </a:ln>
                <a:latin typeface="Arial" pitchFamily="34" charset="0"/>
                <a:ea typeface="Times New Roman" pitchFamily="18" charset="0"/>
                <a:cs typeface="Arial" pitchFamily="34" charset="0"/>
              </a:rPr>
              <a:t> </a:t>
            </a:r>
            <a:r>
              <a:rPr lang="tr-TR" sz="2400" dirty="0">
                <a:latin typeface="Arial" pitchFamily="34" charset="0"/>
                <a:cs typeface="Arial" pitchFamily="34" charset="0"/>
              </a:rPr>
              <a:t>Teknoloji geliştirme bölgesinde yazılım faaliyetinde bulunan şirketin, ürettiği yazılımların lisans satışından veya kiralanmasından elde edeceği kazançlar istisnadan yararlanacak, ancak söz konusu yazılımın disk, CD veya elektronik ortamda pazarlanmasından elde edilen kazançların </a:t>
            </a:r>
            <a:r>
              <a:rPr lang="tr-TR" sz="2400" b="1" dirty="0">
                <a:ln>
                  <a:solidFill>
                    <a:srgbClr val="FF0000"/>
                  </a:solidFill>
                </a:ln>
                <a:latin typeface="Arial" pitchFamily="34" charset="0"/>
                <a:ea typeface="Times New Roman" pitchFamily="18" charset="0"/>
                <a:cs typeface="Arial" pitchFamily="34" charset="0"/>
              </a:rPr>
              <a:t>(lisansa isabet eden kısmı hariç) </a:t>
            </a:r>
            <a:r>
              <a:rPr lang="tr-TR" sz="2400" dirty="0">
                <a:latin typeface="Arial" pitchFamily="34" charset="0"/>
                <a:cs typeface="Arial" pitchFamily="34" charset="0"/>
              </a:rPr>
              <a:t>istisnadan yararlanması mümkün olmayacaktır.</a:t>
            </a: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0833" name="Rectangle 1"/>
          <p:cNvSpPr>
            <a:spLocks noChangeArrowheads="1"/>
          </p:cNvSpPr>
          <p:nvPr/>
        </p:nvSpPr>
        <p:spPr bwMode="auto">
          <a:xfrm>
            <a:off x="214282" y="714356"/>
            <a:ext cx="8643998" cy="6124754"/>
          </a:xfrm>
          <a:prstGeom prst="rect">
            <a:avLst/>
          </a:prstGeom>
          <a:noFill/>
          <a:ln w="9525">
            <a:noFill/>
            <a:miter lim="800000"/>
            <a:headEnd/>
            <a:tailEnd/>
          </a:ln>
          <a:effectLst/>
        </p:spPr>
        <p:txBody>
          <a:bodyPr anchor="ctr">
            <a:spAutoFit/>
          </a:bodyPr>
          <a:lstStyle/>
          <a:p>
            <a:pPr algn="just">
              <a:lnSpc>
                <a:spcPct val="200000"/>
              </a:lnSpc>
              <a:defRPr/>
            </a:pPr>
            <a:r>
              <a:rPr lang="tr-TR" sz="2800" dirty="0">
                <a:latin typeface="Arial" pitchFamily="34" charset="0"/>
                <a:cs typeface="Arial" pitchFamily="34" charset="0"/>
              </a:rPr>
              <a:t>Bu istisnadan yararlanacak işletmeler Genel Müdürlükçe belirlenen başvuru formu ve eklerine göre taleplerini </a:t>
            </a:r>
            <a:r>
              <a:rPr lang="tr-TR" sz="2800" b="1" dirty="0">
                <a:ln>
                  <a:solidFill>
                    <a:srgbClr val="FF0000"/>
                  </a:solidFill>
                </a:ln>
                <a:latin typeface="Arial" pitchFamily="34" charset="0"/>
                <a:ea typeface="Times New Roman" pitchFamily="18" charset="0"/>
                <a:cs typeface="Arial" pitchFamily="34" charset="0"/>
              </a:rPr>
              <a:t>Bölge yönetici şirketine </a:t>
            </a:r>
            <a:r>
              <a:rPr lang="tr-TR" sz="2800" dirty="0">
                <a:latin typeface="Arial" pitchFamily="34" charset="0"/>
                <a:cs typeface="Arial" pitchFamily="34" charset="0"/>
              </a:rPr>
              <a:t>bildirir. </a:t>
            </a:r>
          </a:p>
          <a:p>
            <a:pPr algn="just" eaLnBrk="0" hangingPunct="0">
              <a:lnSpc>
                <a:spcPct val="200000"/>
              </a:lnSpc>
              <a:defRPr/>
            </a:pPr>
            <a:r>
              <a:rPr lang="tr-TR" sz="2800" b="1" dirty="0">
                <a:ln>
                  <a:solidFill>
                    <a:srgbClr val="FF0000"/>
                  </a:solidFill>
                </a:ln>
                <a:latin typeface="Arial" pitchFamily="34" charset="0"/>
                <a:ea typeface="Times New Roman" pitchFamily="18" charset="0"/>
                <a:cs typeface="Arial" pitchFamily="34" charset="0"/>
              </a:rPr>
              <a:t>Bölge yönetici şirketi </a:t>
            </a:r>
            <a:r>
              <a:rPr lang="tr-TR" sz="2800" dirty="0">
                <a:latin typeface="Arial" pitchFamily="34" charset="0"/>
                <a:cs typeface="Arial" pitchFamily="34" charset="0"/>
              </a:rPr>
              <a:t>Yönetmelik kapsamında projeye uygunluğu açısından ithal eşya talebinin </a:t>
            </a:r>
            <a:r>
              <a:rPr lang="tr-TR" sz="2800" b="1" dirty="0">
                <a:ln>
                  <a:solidFill>
                    <a:srgbClr val="FF0000"/>
                  </a:solidFill>
                </a:ln>
                <a:latin typeface="Arial" pitchFamily="34" charset="0"/>
                <a:ea typeface="Times New Roman" pitchFamily="18" charset="0"/>
                <a:cs typeface="Arial" pitchFamily="34" charset="0"/>
              </a:rPr>
              <a:t>uygun olup olmadığını</a:t>
            </a:r>
            <a:r>
              <a:rPr lang="tr-TR" sz="2800" dirty="0">
                <a:latin typeface="Arial" pitchFamily="34" charset="0"/>
                <a:cs typeface="Arial" pitchFamily="34" charset="0"/>
              </a:rPr>
              <a:t> değerlendirir. </a:t>
            </a: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59397" name="Rectangle 5"/>
          <p:cNvSpPr>
            <a:spLocks noChangeArrowheads="1"/>
          </p:cNvSpPr>
          <p:nvPr/>
        </p:nvSpPr>
        <p:spPr bwMode="auto">
          <a:xfrm>
            <a:off x="214282" y="571480"/>
            <a:ext cx="8501122" cy="5909310"/>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cs typeface="Arial" pitchFamily="34" charset="0"/>
              </a:rPr>
              <a:t>Bölge yönetici şirketi bu kapsamda ithalini uygun gördüğü eşyaya ilişkin bilgileri de içeren </a:t>
            </a:r>
            <a:r>
              <a:rPr lang="tr-TR" sz="2800" b="1" dirty="0">
                <a:ln>
                  <a:solidFill>
                    <a:srgbClr val="FF0000"/>
                  </a:solidFill>
                </a:ln>
                <a:latin typeface="Arial" pitchFamily="34" charset="0"/>
                <a:ea typeface="Times New Roman" pitchFamily="18" charset="0"/>
                <a:cs typeface="Arial" pitchFamily="34" charset="0"/>
              </a:rPr>
              <a:t>başvuruyu Gümrük ve Ticaret Bakanlığı Tek Pencere Sistemi üzerinden Genel Müdürlüğe iletir.</a:t>
            </a:r>
          </a:p>
          <a:p>
            <a:pPr algn="just" eaLnBrk="0" hangingPunct="0">
              <a:lnSpc>
                <a:spcPct val="150000"/>
              </a:lnSpc>
              <a:defRPr/>
            </a:pPr>
            <a:r>
              <a:rPr lang="tr-TR" sz="2800" b="1" dirty="0">
                <a:ln>
                  <a:solidFill>
                    <a:srgbClr val="FF0000"/>
                  </a:solidFill>
                </a:ln>
                <a:latin typeface="Arial" pitchFamily="34" charset="0"/>
                <a:ea typeface="Times New Roman" pitchFamily="18" charset="0"/>
                <a:cs typeface="Arial" pitchFamily="34" charset="0"/>
              </a:rPr>
              <a:t>Genel Müdürlük başvuruyu değerlendirir, </a:t>
            </a:r>
            <a:r>
              <a:rPr lang="tr-TR" sz="2800" dirty="0">
                <a:latin typeface="Arial" pitchFamily="34" charset="0"/>
                <a:cs typeface="Arial" pitchFamily="34" charset="0"/>
              </a:rPr>
              <a:t>uygun bulması halinde söz konusu başvuruyu onaylayarak gümrük işlemlerinde kullanılmak üzere </a:t>
            </a:r>
            <a:r>
              <a:rPr lang="tr-TR" sz="2800" b="1" dirty="0">
                <a:ln>
                  <a:solidFill>
                    <a:srgbClr val="FF0000"/>
                  </a:solidFill>
                </a:ln>
                <a:latin typeface="Arial" pitchFamily="34" charset="0"/>
                <a:ea typeface="Times New Roman" pitchFamily="18" charset="0"/>
                <a:cs typeface="Arial" pitchFamily="34" charset="0"/>
              </a:rPr>
              <a:t>Tek Pencere Sistemi</a:t>
            </a:r>
            <a:r>
              <a:rPr lang="tr-TR" sz="2800" b="1" dirty="0">
                <a:latin typeface="Arial" pitchFamily="34" charset="0"/>
                <a:cs typeface="Arial" pitchFamily="34" charset="0"/>
              </a:rPr>
              <a:t> </a:t>
            </a:r>
            <a:r>
              <a:rPr lang="tr-TR" sz="2800" dirty="0">
                <a:latin typeface="Arial" pitchFamily="34" charset="0"/>
                <a:cs typeface="Arial" pitchFamily="34" charset="0"/>
              </a:rPr>
              <a:t>üzerinden </a:t>
            </a:r>
            <a:r>
              <a:rPr lang="tr-TR" sz="2800" b="1" dirty="0">
                <a:ln>
                  <a:solidFill>
                    <a:srgbClr val="FF0000"/>
                  </a:solidFill>
                </a:ln>
                <a:latin typeface="Arial" pitchFamily="34" charset="0"/>
                <a:ea typeface="Times New Roman" pitchFamily="18" charset="0"/>
                <a:cs typeface="Arial" pitchFamily="34" charset="0"/>
              </a:rPr>
              <a:t>Gümrük ve Ticaret Bakanlığına bildirir.</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2881" name="Rectangle 1"/>
          <p:cNvSpPr>
            <a:spLocks noChangeArrowheads="1"/>
          </p:cNvSpPr>
          <p:nvPr/>
        </p:nvSpPr>
        <p:spPr bwMode="auto">
          <a:xfrm>
            <a:off x="214282" y="285728"/>
            <a:ext cx="8786874" cy="6124754"/>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ea typeface="Calibri" pitchFamily="34" charset="0"/>
                <a:cs typeface="Arial" pitchFamily="34" charset="0"/>
              </a:rPr>
              <a:t>TAMAMLANAN PROJELERLE İLGİLİ Y</a:t>
            </a:r>
            <a:r>
              <a:rPr lang="tr-TR" sz="2800" b="1" dirty="0">
                <a:latin typeface="Constantia"/>
                <a:ea typeface="Calibri" pitchFamily="34" charset="0"/>
                <a:cs typeface="Arial" pitchFamily="34" charset="0"/>
              </a:rPr>
              <a:t>Ö</a:t>
            </a:r>
            <a:r>
              <a:rPr lang="tr-TR" sz="2800" b="1" dirty="0">
                <a:latin typeface="Arial" pitchFamily="34" charset="0"/>
                <a:ea typeface="Calibri" pitchFamily="34" charset="0"/>
                <a:cs typeface="Arial" pitchFamily="34" charset="0"/>
              </a:rPr>
              <a:t>NETİCİ ŞİRKET SORUMLULUĞU</a:t>
            </a:r>
            <a:r>
              <a:rPr lang="tr-TR" sz="2800" dirty="0">
                <a:solidFill>
                  <a:srgbClr val="000000"/>
                </a:solidFill>
                <a:latin typeface="Constantia"/>
                <a:ea typeface="Calibri" pitchFamily="34" charset="0"/>
                <a:cs typeface="Arial" pitchFamily="34" charset="0"/>
              </a:rPr>
              <a:t> </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ea typeface="Calibri" pitchFamily="34" charset="0"/>
                <a:cs typeface="Arial" pitchFamily="34" charset="0"/>
              </a:rPr>
              <a:t>B</a:t>
            </a:r>
            <a:r>
              <a:rPr lang="tr-TR" sz="2800" dirty="0">
                <a:latin typeface="Constantia"/>
                <a:ea typeface="Calibri" pitchFamily="34" charset="0"/>
                <a:cs typeface="Arial" pitchFamily="34" charset="0"/>
              </a:rPr>
              <a:t>ö</a:t>
            </a:r>
            <a:r>
              <a:rPr lang="tr-TR" sz="2800" dirty="0">
                <a:latin typeface="Arial" pitchFamily="34" charset="0"/>
                <a:ea typeface="Calibri" pitchFamily="34" charset="0"/>
                <a:cs typeface="Arial" pitchFamily="34" charset="0"/>
              </a:rPr>
              <a:t>lgede yer alan ve projelerinin tamamlanma tarihinden itibaren yeni bir proje sunmayan girişimcinin son projesinin tamamlanma tarihinden itibaren; </a:t>
            </a:r>
            <a:r>
              <a:rPr lang="tr-TR" sz="2800" b="1" dirty="0">
                <a:ln>
                  <a:solidFill>
                    <a:srgbClr val="FF0000"/>
                  </a:solidFill>
                </a:ln>
                <a:latin typeface="Arial" pitchFamily="34" charset="0"/>
                <a:ea typeface="Times New Roman" pitchFamily="18" charset="0"/>
                <a:cs typeface="Arial" pitchFamily="34" charset="0"/>
              </a:rPr>
              <a:t>30 gün içinde ilgili vergi dairesine ve Sosyal Güvenlik Kurumuna bildirilmesi,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3905" name="Rectangle 1"/>
          <p:cNvSpPr>
            <a:spLocks noChangeArrowheads="1"/>
          </p:cNvSpPr>
          <p:nvPr/>
        </p:nvSpPr>
        <p:spPr bwMode="auto">
          <a:xfrm>
            <a:off x="214282" y="928670"/>
            <a:ext cx="8572560" cy="4401205"/>
          </a:xfrm>
          <a:prstGeom prst="rect">
            <a:avLst/>
          </a:prstGeom>
          <a:noFill/>
          <a:ln w="9525">
            <a:noFill/>
            <a:miter lim="800000"/>
            <a:headEnd/>
            <a:tailEnd/>
          </a:ln>
          <a:effectLst/>
        </p:spPr>
        <p:txBody>
          <a:bodyPr anchor="ctr">
            <a:spAutoFit/>
          </a:bodyPr>
          <a:lstStyle/>
          <a:p>
            <a:pPr algn="just">
              <a:lnSpc>
                <a:spcPct val="200000"/>
              </a:lnSpc>
              <a:defRPr/>
            </a:pPr>
            <a:r>
              <a:rPr lang="tr-TR" sz="2800" b="1" dirty="0">
                <a:ln>
                  <a:solidFill>
                    <a:srgbClr val="FF0000"/>
                  </a:solidFill>
                </a:ln>
                <a:latin typeface="Arial" pitchFamily="34" charset="0"/>
                <a:ea typeface="Times New Roman" pitchFamily="18" charset="0"/>
                <a:cs typeface="Arial" pitchFamily="34" charset="0"/>
              </a:rPr>
              <a:t>üç ay içerisinde yeni bir Ar-</a:t>
            </a:r>
            <a:r>
              <a:rPr lang="tr-TR" sz="2800" b="1" dirty="0" err="1">
                <a:ln>
                  <a:solidFill>
                    <a:srgbClr val="FF0000"/>
                  </a:solidFill>
                </a:ln>
                <a:latin typeface="Arial" pitchFamily="34" charset="0"/>
                <a:ea typeface="Times New Roman" pitchFamily="18" charset="0"/>
                <a:cs typeface="Arial" pitchFamily="34" charset="0"/>
              </a:rPr>
              <a:t>Ge</a:t>
            </a:r>
            <a:r>
              <a:rPr lang="tr-TR" sz="2800" b="1" dirty="0">
                <a:ln>
                  <a:solidFill>
                    <a:srgbClr val="FF0000"/>
                  </a:solidFill>
                </a:ln>
                <a:latin typeface="Arial" pitchFamily="34" charset="0"/>
                <a:ea typeface="Times New Roman" pitchFamily="18" charset="0"/>
                <a:cs typeface="Arial" pitchFamily="34" charset="0"/>
              </a:rPr>
              <a:t> veya tasarım projesi başlatılamaması halinde</a:t>
            </a:r>
            <a:r>
              <a:rPr lang="tr-TR" sz="2800" b="1" dirty="0">
                <a:latin typeface="Arial" pitchFamily="34" charset="0"/>
                <a:ea typeface="Calibri" pitchFamily="34" charset="0"/>
                <a:cs typeface="Arial" pitchFamily="34" charset="0"/>
              </a:rPr>
              <a:t>,</a:t>
            </a:r>
            <a:r>
              <a:rPr lang="tr-TR" sz="2800" dirty="0">
                <a:latin typeface="Arial" pitchFamily="34" charset="0"/>
                <a:ea typeface="Calibri" pitchFamily="34" charset="0"/>
                <a:cs typeface="Arial" pitchFamily="34" charset="0"/>
              </a:rPr>
              <a:t> mevcut kira sözleşmesi süresi dikkate alınmaksızın girişimcinin Bölgeden ihraç edilmesini temin edecek gerekli işlemlerin yapılması</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9636" name="Rectangle 1"/>
          <p:cNvSpPr>
            <a:spLocks noChangeArrowheads="1"/>
          </p:cNvSpPr>
          <p:nvPr/>
        </p:nvSpPr>
        <p:spPr bwMode="auto">
          <a:xfrm>
            <a:off x="142875" y="303213"/>
            <a:ext cx="885825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endParaRPr lang="tr-TR" sz="2800"/>
          </a:p>
          <a:p>
            <a:pPr>
              <a:lnSpc>
                <a:spcPct val="150000"/>
              </a:lnSpc>
            </a:pPr>
            <a:r>
              <a:rPr lang="tr-TR" sz="2800"/>
              <a:t>                </a:t>
            </a:r>
            <a:r>
              <a:rPr lang="tr-TR" sz="2800" b="1"/>
              <a:t>PROJE  BİTİRME  BELGESİ</a:t>
            </a:r>
            <a:r>
              <a:rPr lang="tr-TR" sz="2800"/>
              <a:t/>
            </a:r>
            <a:br>
              <a:rPr lang="tr-TR" sz="2800"/>
            </a:br>
            <a:r>
              <a:rPr lang="tr-TR" sz="2800"/>
              <a:t/>
            </a:r>
            <a:br>
              <a:rPr lang="tr-TR" sz="2800"/>
            </a:br>
            <a:r>
              <a:rPr lang="tr-TR" sz="2800"/>
              <a:t>Bölge içerisinde faaliyet gösteren ve bölgede gerçekleşen Ar-Ge faaliyetleri kapsamında girişimcinin talep etmesi durumunda proje bitirme belgesi düzenlenebilecektir. Ar-Ge projeleri sonucu çıkan ürünlerin desteklenmesi durumunda bu belgeler önemli hale gelecektir.</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5953" name="Rectangle 1"/>
          <p:cNvSpPr>
            <a:spLocks noChangeArrowheads="1"/>
          </p:cNvSpPr>
          <p:nvPr/>
        </p:nvSpPr>
        <p:spPr bwMode="auto">
          <a:xfrm>
            <a:off x="357158" y="500042"/>
            <a:ext cx="8572560" cy="5632311"/>
          </a:xfrm>
          <a:prstGeom prst="rect">
            <a:avLst/>
          </a:prstGeom>
          <a:noFill/>
          <a:ln w="9525">
            <a:noFill/>
            <a:miter lim="800000"/>
            <a:headEnd/>
            <a:tailEnd/>
          </a:ln>
          <a:effectLst/>
        </p:spPr>
        <p:txBody>
          <a:bodyPr anchor="ctr">
            <a:spAutoFit/>
          </a:bodyPr>
          <a:lstStyle/>
          <a:p>
            <a:pPr algn="ctr">
              <a:lnSpc>
                <a:spcPct val="150000"/>
              </a:lnSpc>
              <a:defRPr/>
            </a:pPr>
            <a:r>
              <a:rPr lang="tr-TR" sz="2400" b="1" dirty="0">
                <a:latin typeface="Arial" pitchFamily="34" charset="0"/>
                <a:cs typeface="Arial" pitchFamily="34" charset="0"/>
              </a:rPr>
              <a:t>FAALİYET BİLDİRİMİ</a:t>
            </a:r>
            <a:endParaRPr lang="tr-TR" sz="2400"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Faaliyetle ilgili 3 aylık bildirim kaldırılmış, yeni yönetmelikle bildirimlerin </a:t>
            </a:r>
            <a:r>
              <a:rPr lang="tr-TR" sz="2400" b="1" dirty="0">
                <a:ln>
                  <a:solidFill>
                    <a:srgbClr val="FF0000"/>
                  </a:solidFill>
                </a:ln>
                <a:latin typeface="Arial" pitchFamily="34" charset="0"/>
                <a:ea typeface="Times New Roman" pitchFamily="18" charset="0"/>
                <a:cs typeface="Arial" pitchFamily="34" charset="0"/>
              </a:rPr>
              <a:t>yıllık </a:t>
            </a:r>
            <a:r>
              <a:rPr lang="tr-TR" sz="2400" dirty="0">
                <a:latin typeface="Arial" pitchFamily="34" charset="0"/>
                <a:cs typeface="Arial" pitchFamily="34" charset="0"/>
              </a:rPr>
              <a:t>yapılması sağlanmıştır. </a:t>
            </a:r>
          </a:p>
          <a:p>
            <a:pPr algn="just" eaLnBrk="0" hangingPunct="0">
              <a:lnSpc>
                <a:spcPct val="150000"/>
              </a:lnSpc>
              <a:defRPr/>
            </a:pPr>
            <a:r>
              <a:rPr lang="tr-TR" sz="2400" dirty="0">
                <a:latin typeface="Arial" pitchFamily="34" charset="0"/>
                <a:cs typeface="Arial" pitchFamily="34" charset="0"/>
              </a:rPr>
              <a:t>Yönetici şirket kendisine ve Bölgede bulunan girişimcilerin faaliyetlerine ilişkin bilgilerin, Genel Müdürlükçe belirlenen şekle uygun olarak yazılı ve elektronik ortamda </a:t>
            </a:r>
            <a:r>
              <a:rPr lang="tr-TR" sz="2400" b="1" dirty="0">
                <a:ln>
                  <a:solidFill>
                    <a:srgbClr val="FF0000"/>
                  </a:solidFill>
                </a:ln>
                <a:latin typeface="Arial" pitchFamily="34" charset="0"/>
                <a:ea typeface="Times New Roman" pitchFamily="18" charset="0"/>
                <a:cs typeface="Arial" pitchFamily="34" charset="0"/>
              </a:rPr>
              <a:t>günlük veya anlık tutulması</a:t>
            </a:r>
            <a:r>
              <a:rPr lang="tr-TR" sz="2400" dirty="0">
                <a:latin typeface="Arial" pitchFamily="34" charset="0"/>
                <a:cs typeface="Arial" pitchFamily="34" charset="0"/>
              </a:rPr>
              <a:t>, kendi serbest muhasebeci mali müşaviri veya yeminli mali müşavirince onaylı yıllık bilgilerin her yılın </a:t>
            </a:r>
            <a:r>
              <a:rPr lang="tr-TR" sz="2400" b="1" dirty="0">
                <a:ln>
                  <a:solidFill>
                    <a:srgbClr val="FF0000"/>
                  </a:solidFill>
                </a:ln>
                <a:latin typeface="Arial" pitchFamily="34" charset="0"/>
                <a:ea typeface="Times New Roman" pitchFamily="18" charset="0"/>
                <a:cs typeface="Arial" pitchFamily="34" charset="0"/>
              </a:rPr>
              <a:t>Mayıs ayı </a:t>
            </a:r>
            <a:r>
              <a:rPr lang="tr-TR" sz="2400" dirty="0">
                <a:latin typeface="Arial" pitchFamily="34" charset="0"/>
                <a:cs typeface="Arial" pitchFamily="34" charset="0"/>
              </a:rPr>
              <a:t>sonuna kadar elektronik ortamda Genel Müdürlüğe iletilmesi gerekir.</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8001" name="Rectangle 1"/>
          <p:cNvSpPr>
            <a:spLocks noChangeArrowheads="1"/>
          </p:cNvSpPr>
          <p:nvPr/>
        </p:nvSpPr>
        <p:spPr bwMode="auto">
          <a:xfrm>
            <a:off x="179512" y="928670"/>
            <a:ext cx="8821644" cy="5262979"/>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cs typeface="Arial" pitchFamily="34" charset="0"/>
              </a:rPr>
              <a:t>Bu bende uygun hareket edilmemesi halinde </a:t>
            </a:r>
            <a:r>
              <a:rPr lang="tr-TR" sz="2800" b="1" dirty="0">
                <a:ln>
                  <a:solidFill>
                    <a:srgbClr val="FF0000"/>
                  </a:solidFill>
                </a:ln>
                <a:latin typeface="Arial" pitchFamily="34" charset="0"/>
                <a:ea typeface="Times New Roman" pitchFamily="18" charset="0"/>
                <a:cs typeface="Arial" pitchFamily="34" charset="0"/>
              </a:rPr>
              <a:t>Haziran</a:t>
            </a:r>
            <a:r>
              <a:rPr lang="tr-TR" sz="2800" b="1" dirty="0">
                <a:latin typeface="Arial" pitchFamily="34" charset="0"/>
                <a:cs typeface="Arial" pitchFamily="34" charset="0"/>
              </a:rPr>
              <a:t> </a:t>
            </a:r>
            <a:r>
              <a:rPr lang="tr-TR" sz="2800" dirty="0">
                <a:latin typeface="Arial" pitchFamily="34" charset="0"/>
                <a:cs typeface="Arial" pitchFamily="34" charset="0"/>
              </a:rPr>
              <a:t>ayından itibaren girişimcilerin </a:t>
            </a:r>
            <a:r>
              <a:rPr lang="tr-TR" sz="2800" b="1" dirty="0">
                <a:ln>
                  <a:solidFill>
                    <a:srgbClr val="FF0000"/>
                  </a:solidFill>
                </a:ln>
                <a:latin typeface="Arial" pitchFamily="34" charset="0"/>
                <a:ea typeface="Times New Roman" pitchFamily="18" charset="0"/>
                <a:cs typeface="Arial" pitchFamily="34" charset="0"/>
              </a:rPr>
              <a:t>üç aylık muafiyet belgelerinin onaylanmaması, üçüncü ayın sonuna kadar bilgilerin iletilmemiş olması durumunda takip eden aydan itibaren aylık muafiyet belgelerinin </a:t>
            </a:r>
            <a:r>
              <a:rPr lang="tr-TR" sz="2800" dirty="0">
                <a:latin typeface="Arial" pitchFamily="34" charset="0"/>
                <a:cs typeface="Arial" pitchFamily="34" charset="0"/>
              </a:rPr>
              <a:t>onaylanmaması ve bu ay içerisinde ilgili girişimcilerin ihracına ilişkin işlemlerin başlatılması ön görülmüştür.</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1073" name="Rectangle 1"/>
          <p:cNvSpPr>
            <a:spLocks noChangeArrowheads="1"/>
          </p:cNvSpPr>
          <p:nvPr/>
        </p:nvSpPr>
        <p:spPr bwMode="auto">
          <a:xfrm>
            <a:off x="214282" y="642918"/>
            <a:ext cx="8786874" cy="6140142"/>
          </a:xfrm>
          <a:prstGeom prst="rect">
            <a:avLst/>
          </a:prstGeom>
          <a:noFill/>
          <a:ln w="9525">
            <a:noFill/>
            <a:miter lim="800000"/>
            <a:headEnd/>
            <a:tailEnd/>
          </a:ln>
          <a:effectLst/>
        </p:spPr>
        <p:txBody>
          <a:bodyPr anchor="ctr">
            <a:spAutoFit/>
          </a:bodyPr>
          <a:lstStyle/>
          <a:p>
            <a:pPr algn="just">
              <a:lnSpc>
                <a:spcPct val="150000"/>
              </a:lnSpc>
              <a:defRPr/>
            </a:pPr>
            <a:r>
              <a:rPr lang="tr-TR" sz="2000" b="1" dirty="0">
                <a:latin typeface="Arial" pitchFamily="34" charset="0"/>
                <a:cs typeface="Arial" pitchFamily="34" charset="0"/>
              </a:rPr>
              <a:t>TEKNOLOJİ ŞİRKETLERİNE DOĞRUDAN SERMAYE DESTEĞİ</a:t>
            </a:r>
            <a:endParaRPr lang="tr-TR" sz="2000" dirty="0">
              <a:latin typeface="Arial" pitchFamily="34" charset="0"/>
              <a:cs typeface="Arial" pitchFamily="34" charset="0"/>
            </a:endParaRPr>
          </a:p>
          <a:p>
            <a:pPr algn="just" eaLnBrk="0" hangingPunct="0">
              <a:lnSpc>
                <a:spcPct val="150000"/>
              </a:lnSpc>
              <a:defRPr/>
            </a:pPr>
            <a:r>
              <a:rPr lang="tr-TR" sz="2200" dirty="0">
                <a:latin typeface="Arial" pitchFamily="34" charset="0"/>
                <a:cs typeface="Arial" pitchFamily="34" charset="0"/>
              </a:rPr>
              <a:t>31/12/2023 tarihine kadar uygulanmak üzere, Bölgede faaliyette bulunanlara</a:t>
            </a:r>
            <a:r>
              <a:rPr lang="tr-TR" sz="2200" dirty="0">
                <a:solidFill>
                  <a:srgbClr val="000000"/>
                </a:solidFill>
                <a:latin typeface="Arial" pitchFamily="34" charset="0"/>
                <a:cs typeface="Arial" pitchFamily="34" charset="0"/>
              </a:rPr>
              <a:t> </a:t>
            </a:r>
            <a:r>
              <a:rPr lang="tr-TR" sz="2200" dirty="0">
                <a:latin typeface="Arial" pitchFamily="34" charset="0"/>
                <a:cs typeface="Arial" pitchFamily="34" charset="0"/>
              </a:rPr>
              <a:t>Bakanlık tarafından uygun görülen alanlarda (NACE </a:t>
            </a:r>
            <a:r>
              <a:rPr lang="tr-TR" sz="2200" dirty="0" err="1">
                <a:latin typeface="Arial" pitchFamily="34" charset="0"/>
                <a:cs typeface="Arial" pitchFamily="34" charset="0"/>
              </a:rPr>
              <a:t>Rev</a:t>
            </a:r>
            <a:r>
              <a:rPr lang="tr-TR" sz="2200" dirty="0">
                <a:latin typeface="Arial" pitchFamily="34" charset="0"/>
                <a:cs typeface="Arial" pitchFamily="34" charset="0"/>
              </a:rPr>
              <a:t>.2'ye göre orta-yüksek ve yüksek teknolojili alanları)gerçekleştirecekleri projelerinin finansmanında kullanılmak üzere gelir ve kurumlar vergisi mükellefleri tarafından sağlanan sermaye destekleri, beyan edilen </a:t>
            </a:r>
            <a:r>
              <a:rPr lang="tr-TR" sz="2200" b="1" dirty="0">
                <a:ln>
                  <a:solidFill>
                    <a:srgbClr val="FF0000"/>
                  </a:solidFill>
                </a:ln>
                <a:latin typeface="Arial" pitchFamily="34" charset="0"/>
                <a:ea typeface="Times New Roman" pitchFamily="18" charset="0"/>
                <a:cs typeface="Arial" pitchFamily="34" charset="0"/>
              </a:rPr>
              <a:t>gelirin veya kurum kazancının yüzde onunu </a:t>
            </a:r>
            <a:r>
              <a:rPr lang="tr-TR" sz="2200" dirty="0">
                <a:latin typeface="Arial" pitchFamily="34" charset="0"/>
                <a:cs typeface="Arial" pitchFamily="34" charset="0"/>
              </a:rPr>
              <a:t>ve</a:t>
            </a:r>
            <a:r>
              <a:rPr lang="tr-TR" sz="2200" b="1" dirty="0">
                <a:ln>
                  <a:solidFill>
                    <a:srgbClr val="FF0000"/>
                  </a:solidFill>
                </a:ln>
                <a:latin typeface="Arial" pitchFamily="34" charset="0"/>
                <a:ea typeface="Times New Roman" pitchFamily="18" charset="0"/>
                <a:cs typeface="Arial" pitchFamily="34" charset="0"/>
              </a:rPr>
              <a:t> öz sermayenin yüzde yirmisini aşmamak üzere, </a:t>
            </a:r>
            <a:r>
              <a:rPr lang="tr-TR" sz="2200" dirty="0">
                <a:latin typeface="Arial" pitchFamily="34" charset="0"/>
                <a:cs typeface="Arial" pitchFamily="34" charset="0"/>
              </a:rPr>
              <a:t>193 sayılı Gelir Vergisi Kanunun 89 uncu maddesi uyarınca </a:t>
            </a:r>
            <a:r>
              <a:rPr lang="tr-TR" sz="2200" b="1" dirty="0">
                <a:ln>
                  <a:solidFill>
                    <a:srgbClr val="FF0000"/>
                  </a:solidFill>
                </a:ln>
                <a:latin typeface="Arial" pitchFamily="34" charset="0"/>
                <a:ea typeface="Times New Roman" pitchFamily="18" charset="0"/>
                <a:cs typeface="Arial" pitchFamily="34" charset="0"/>
              </a:rPr>
              <a:t>ticari kazancın </a:t>
            </a:r>
            <a:r>
              <a:rPr lang="tr-TR" sz="2200" dirty="0">
                <a:latin typeface="Arial" pitchFamily="34" charset="0"/>
                <a:cs typeface="Arial" pitchFamily="34" charset="0"/>
              </a:rPr>
              <a:t>ve 5520 sayılı Kurumlar Vergisi Kanununun 10 uncu maddesine göre </a:t>
            </a:r>
            <a:r>
              <a:rPr lang="tr-TR" sz="2200" b="1" dirty="0">
                <a:ln>
                  <a:solidFill>
                    <a:srgbClr val="FF0000"/>
                  </a:solidFill>
                </a:ln>
                <a:latin typeface="Arial" pitchFamily="34" charset="0"/>
                <a:ea typeface="Times New Roman" pitchFamily="18" charset="0"/>
                <a:cs typeface="Arial" pitchFamily="34" charset="0"/>
              </a:rPr>
              <a:t>kurum kazancının tespitinde </a:t>
            </a:r>
            <a:r>
              <a:rPr lang="tr-TR" sz="2200" dirty="0">
                <a:latin typeface="Arial" pitchFamily="34" charset="0"/>
                <a:cs typeface="Arial" pitchFamily="34" charset="0"/>
              </a:rPr>
              <a:t>indirim konusu yapılır.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0049" name="Rectangle 1"/>
          <p:cNvSpPr>
            <a:spLocks noChangeArrowheads="1"/>
          </p:cNvSpPr>
          <p:nvPr/>
        </p:nvSpPr>
        <p:spPr bwMode="auto">
          <a:xfrm>
            <a:off x="142844" y="1142984"/>
            <a:ext cx="8858312" cy="5078313"/>
          </a:xfrm>
          <a:prstGeom prst="rect">
            <a:avLst/>
          </a:prstGeom>
          <a:noFill/>
          <a:ln w="9525">
            <a:noFill/>
            <a:miter lim="800000"/>
            <a:headEnd/>
            <a:tailEnd/>
          </a:ln>
          <a:effectLst/>
        </p:spPr>
        <p:txBody>
          <a:bodyPr anchor="ctr">
            <a:spAutoFit/>
          </a:bodyPr>
          <a:lstStyle/>
          <a:p>
            <a:pPr algn="just">
              <a:lnSpc>
                <a:spcPct val="150000"/>
              </a:lnSpc>
              <a:defRPr/>
            </a:pPr>
            <a:r>
              <a:rPr lang="tr-TR" sz="2400" dirty="0">
                <a:latin typeface="Arial" pitchFamily="34" charset="0"/>
                <a:cs typeface="Arial" pitchFamily="34" charset="0"/>
              </a:rPr>
              <a:t>İndirim konusu yapılacak tutar yıllık olarak </a:t>
            </a:r>
            <a:r>
              <a:rPr lang="tr-TR" sz="2400" b="1" dirty="0">
                <a:ln>
                  <a:solidFill>
                    <a:srgbClr val="FF0000"/>
                  </a:solidFill>
                </a:ln>
                <a:latin typeface="Arial" pitchFamily="34" charset="0"/>
                <a:ea typeface="Times New Roman" pitchFamily="18" charset="0"/>
                <a:cs typeface="Arial" pitchFamily="34" charset="0"/>
              </a:rPr>
              <a:t>500.000</a:t>
            </a:r>
            <a:r>
              <a:rPr lang="tr-TR" sz="2400" dirty="0">
                <a:latin typeface="Arial" pitchFamily="34" charset="0"/>
                <a:cs typeface="Arial" pitchFamily="34" charset="0"/>
              </a:rPr>
              <a:t> Türk Lirasını aşamaz.  </a:t>
            </a:r>
          </a:p>
          <a:p>
            <a:pPr algn="just" eaLnBrk="0" hangingPunct="0">
              <a:lnSpc>
                <a:spcPct val="150000"/>
              </a:lnSpc>
              <a:defRPr/>
            </a:pPr>
            <a:r>
              <a:rPr lang="tr-TR" sz="2400" dirty="0">
                <a:latin typeface="Arial" pitchFamily="34" charset="0"/>
                <a:cs typeface="Arial" pitchFamily="34" charset="0"/>
              </a:rPr>
              <a:t>Bu kapsamdaki projelerin finansmanında kullanılmak üzere gelir ve kurumlar vergisi mükellefleri tarafından sağlanan </a:t>
            </a:r>
            <a:r>
              <a:rPr lang="tr-TR" sz="2400" b="1" dirty="0">
                <a:ln>
                  <a:solidFill>
                    <a:srgbClr val="FF0000"/>
                  </a:solidFill>
                </a:ln>
                <a:latin typeface="Arial" pitchFamily="34" charset="0"/>
                <a:ea typeface="Times New Roman" pitchFamily="18" charset="0"/>
                <a:cs typeface="Arial" pitchFamily="34" charset="0"/>
              </a:rPr>
              <a:t>sermaye desteklerinin iki yıl içerisinde ilgili projenin finansmanında kullanılmayan kısmı </a:t>
            </a:r>
            <a:r>
              <a:rPr lang="tr-TR" sz="2400" dirty="0">
                <a:latin typeface="Arial" pitchFamily="34" charset="0"/>
                <a:cs typeface="Arial" pitchFamily="34" charset="0"/>
              </a:rPr>
              <a:t>için indirim dolayısıyla zamanında tahakkuk ettirilmemiş vergiler gecikme faizi ile birlikte tahsil edilir. İndirim uygulamasından geçici vergi dönemleri itibarıyla da yararlanılır.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2097" name="Rectangle 1"/>
          <p:cNvSpPr>
            <a:spLocks noChangeArrowheads="1"/>
          </p:cNvSpPr>
          <p:nvPr/>
        </p:nvSpPr>
        <p:spPr bwMode="auto">
          <a:xfrm>
            <a:off x="142844" y="2373892"/>
            <a:ext cx="8858312" cy="2320828"/>
          </a:xfrm>
          <a:prstGeom prst="rect">
            <a:avLst/>
          </a:prstGeom>
          <a:noFill/>
          <a:ln w="9525">
            <a:noFill/>
            <a:miter lim="800000"/>
            <a:headEnd/>
            <a:tailEnd/>
          </a:ln>
          <a:effectLst/>
        </p:spPr>
        <p:txBody>
          <a:bodyPr anchor="ctr">
            <a:spAutoFit/>
          </a:bodyPr>
          <a:lstStyle/>
          <a:p>
            <a:pPr algn="just">
              <a:defRPr/>
            </a:pPr>
            <a:endParaRPr lang="tr-TR" sz="2400" b="1" dirty="0">
              <a:latin typeface="Arial" pitchFamily="34" charset="0"/>
              <a:cs typeface="Arial" pitchFamily="34" charset="0"/>
            </a:endParaRPr>
          </a:p>
          <a:p>
            <a:pPr algn="just" eaLnBrk="0" hangingPunct="0">
              <a:lnSpc>
                <a:spcPct val="150000"/>
              </a:lnSpc>
              <a:defRPr/>
            </a:pPr>
            <a:r>
              <a:rPr lang="tr-TR" sz="2800" dirty="0">
                <a:latin typeface="Arial" pitchFamily="34" charset="0"/>
                <a:cs typeface="Arial" pitchFamily="34" charset="0"/>
              </a:rPr>
              <a:t>Sermaye desteğinin, </a:t>
            </a:r>
            <a:r>
              <a:rPr lang="tr-TR" sz="2800" b="1" dirty="0">
                <a:ln>
                  <a:solidFill>
                    <a:srgbClr val="FF0000"/>
                  </a:solidFill>
                </a:ln>
                <a:latin typeface="Arial" pitchFamily="34" charset="0"/>
                <a:ea typeface="Times New Roman" pitchFamily="18" charset="0"/>
                <a:cs typeface="Arial" pitchFamily="34" charset="0"/>
              </a:rPr>
              <a:t>işletmenin kuruluşunda</a:t>
            </a:r>
            <a:r>
              <a:rPr lang="tr-TR" sz="2800" dirty="0">
                <a:latin typeface="Arial" pitchFamily="34" charset="0"/>
                <a:cs typeface="Arial" pitchFamily="34" charset="0"/>
              </a:rPr>
              <a:t> veya </a:t>
            </a:r>
            <a:r>
              <a:rPr lang="tr-TR" sz="2800" b="1" dirty="0">
                <a:ln>
                  <a:solidFill>
                    <a:srgbClr val="FF0000"/>
                  </a:solidFill>
                </a:ln>
                <a:latin typeface="Arial" pitchFamily="34" charset="0"/>
                <a:ea typeface="Times New Roman" pitchFamily="18" charset="0"/>
                <a:cs typeface="Arial" pitchFamily="34" charset="0"/>
              </a:rPr>
              <a:t>sonrasında ortak </a:t>
            </a:r>
            <a:r>
              <a:rPr lang="tr-TR" sz="2800" dirty="0">
                <a:latin typeface="Arial" pitchFamily="34" charset="0"/>
                <a:cs typeface="Arial" pitchFamily="34" charset="0"/>
              </a:rPr>
              <a:t>olmak ve sermaye koymak suretiyle sağlanması zorunludur.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214282" y="1142984"/>
            <a:ext cx="8572560" cy="5078313"/>
          </a:xfrm>
          <a:prstGeom prst="rect">
            <a:avLst/>
          </a:prstGeom>
        </p:spPr>
        <p:txBody>
          <a:bodyPr>
            <a:spAutoFit/>
          </a:bodyPr>
          <a:lstStyle/>
          <a:p>
            <a:pPr algn="just" eaLnBrk="0" fontAlgn="auto" hangingPunct="0">
              <a:lnSpc>
                <a:spcPct val="150000"/>
              </a:lnSpc>
              <a:spcBef>
                <a:spcPts val="0"/>
              </a:spcBef>
              <a:spcAft>
                <a:spcPts val="0"/>
              </a:spcAft>
              <a:defRPr/>
            </a:pPr>
            <a:r>
              <a:rPr lang="tr-TR" sz="2400" b="1" u="sng" dirty="0">
                <a:ln>
                  <a:solidFill>
                    <a:srgbClr val="FF0000"/>
                  </a:solidFill>
                </a:ln>
                <a:latin typeface="Arial" pitchFamily="34" charset="0"/>
                <a:ea typeface="Times New Roman" pitchFamily="18" charset="0"/>
                <a:cs typeface="Arial" pitchFamily="34" charset="0"/>
              </a:rPr>
              <a:t>Örnek;</a:t>
            </a:r>
            <a:r>
              <a:rPr lang="tr-TR" sz="2400" b="1" dirty="0">
                <a:ln>
                  <a:solidFill>
                    <a:srgbClr val="FF0000"/>
                  </a:solidFill>
                </a:ln>
                <a:latin typeface="Arial" pitchFamily="34" charset="0"/>
                <a:ea typeface="Times New Roman" pitchFamily="18" charset="0"/>
                <a:cs typeface="Arial" pitchFamily="34" charset="0"/>
              </a:rPr>
              <a:t> </a:t>
            </a:r>
            <a:r>
              <a:rPr lang="tr-TR" sz="2400" dirty="0">
                <a:latin typeface="Arial" pitchFamily="34" charset="0"/>
                <a:cs typeface="Arial" pitchFamily="34" charset="0"/>
              </a:rPr>
              <a:t>Bir ilaç şirketince bölgede gerçekleştirilen Ar-</a:t>
            </a:r>
            <a:r>
              <a:rPr lang="tr-TR" sz="2400" dirty="0" err="1">
                <a:latin typeface="Arial" pitchFamily="34" charset="0"/>
                <a:cs typeface="Arial" pitchFamily="34" charset="0"/>
              </a:rPr>
              <a:t>Ge</a:t>
            </a:r>
            <a:r>
              <a:rPr lang="tr-TR" sz="2400" dirty="0">
                <a:latin typeface="Arial" pitchFamily="34" charset="0"/>
                <a:cs typeface="Arial" pitchFamily="34" charset="0"/>
              </a:rPr>
              <a:t> faaliyeti sonucu ortaya çıkan kanser ilacına ait </a:t>
            </a:r>
            <a:r>
              <a:rPr lang="tr-TR" sz="2400" dirty="0" err="1">
                <a:latin typeface="Arial" pitchFamily="34" charset="0"/>
                <a:cs typeface="Arial" pitchFamily="34" charset="0"/>
              </a:rPr>
              <a:t>gayrimaddi</a:t>
            </a:r>
            <a:r>
              <a:rPr lang="tr-TR" sz="2400" dirty="0">
                <a:latin typeface="Arial" pitchFamily="34" charset="0"/>
                <a:cs typeface="Arial" pitchFamily="34" charset="0"/>
              </a:rPr>
              <a:t> hakkın </a:t>
            </a:r>
            <a:r>
              <a:rPr lang="tr-TR" sz="2400" b="1" dirty="0">
                <a:ln>
                  <a:solidFill>
                    <a:srgbClr val="FF0000"/>
                  </a:solidFill>
                </a:ln>
                <a:latin typeface="Arial" pitchFamily="34" charset="0"/>
                <a:ea typeface="Times New Roman" pitchFamily="18" charset="0"/>
                <a:cs typeface="Arial" pitchFamily="34" charset="0"/>
              </a:rPr>
              <a:t>kiralanması</a:t>
            </a:r>
            <a:r>
              <a:rPr lang="tr-TR" sz="2400" dirty="0">
                <a:latin typeface="Arial" pitchFamily="34" charset="0"/>
                <a:cs typeface="Arial" pitchFamily="34" charset="0"/>
              </a:rPr>
              <a:t> veya </a:t>
            </a:r>
            <a:r>
              <a:rPr lang="tr-TR" sz="2400" b="1" dirty="0">
                <a:ln>
                  <a:solidFill>
                    <a:srgbClr val="FF0000"/>
                  </a:solidFill>
                </a:ln>
                <a:latin typeface="Arial" pitchFamily="34" charset="0"/>
                <a:ea typeface="Times New Roman" pitchFamily="18" charset="0"/>
                <a:cs typeface="Arial" pitchFamily="34" charset="0"/>
              </a:rPr>
              <a:t>devri</a:t>
            </a:r>
            <a:r>
              <a:rPr lang="tr-TR" sz="2400" dirty="0">
                <a:latin typeface="Arial" pitchFamily="34" charset="0"/>
                <a:cs typeface="Arial" pitchFamily="34" charset="0"/>
              </a:rPr>
              <a:t>nden elde edilecek kazançlar istisnadan yararlanacak, ilacın bizzat üretilerek satılması halinde bu faaliyetten elde edilen kazancın </a:t>
            </a:r>
            <a:r>
              <a:rPr lang="tr-TR" sz="2400" b="1" dirty="0" err="1">
                <a:ln>
                  <a:solidFill>
                    <a:srgbClr val="FF0000"/>
                  </a:solidFill>
                </a:ln>
                <a:latin typeface="Arial" pitchFamily="34" charset="0"/>
                <a:ea typeface="Times New Roman" pitchFamily="18" charset="0"/>
                <a:cs typeface="Arial" pitchFamily="34" charset="0"/>
              </a:rPr>
              <a:t>gayrimaddi</a:t>
            </a:r>
            <a:r>
              <a:rPr lang="tr-TR" sz="2400" b="1" dirty="0">
                <a:ln>
                  <a:solidFill>
                    <a:srgbClr val="FF0000"/>
                  </a:solidFill>
                </a:ln>
                <a:latin typeface="Arial" pitchFamily="34" charset="0"/>
                <a:ea typeface="Times New Roman" pitchFamily="18" charset="0"/>
                <a:cs typeface="Arial" pitchFamily="34" charset="0"/>
              </a:rPr>
              <a:t> hakka isabet eden kısmı</a:t>
            </a:r>
            <a:r>
              <a:rPr lang="tr-TR" sz="2400" dirty="0">
                <a:latin typeface="Arial" pitchFamily="34" charset="0"/>
                <a:cs typeface="Arial" pitchFamily="34" charset="0"/>
              </a:rPr>
              <a:t> </a:t>
            </a:r>
            <a:r>
              <a:rPr lang="tr-TR" sz="2400" b="1" dirty="0">
                <a:ln>
                  <a:solidFill>
                    <a:srgbClr val="FF0000"/>
                  </a:solidFill>
                </a:ln>
                <a:latin typeface="Arial" pitchFamily="34" charset="0"/>
                <a:ea typeface="Times New Roman" pitchFamily="18" charset="0"/>
                <a:cs typeface="Arial" pitchFamily="34" charset="0"/>
              </a:rPr>
              <a:t>hariç </a:t>
            </a:r>
            <a:r>
              <a:rPr lang="tr-TR" sz="2400" dirty="0">
                <a:latin typeface="Arial" pitchFamily="34" charset="0"/>
                <a:cs typeface="Arial" pitchFamily="34" charset="0"/>
              </a:rPr>
              <a:t>istisnadan yararlanması mümkün olmayacaktır.</a:t>
            </a:r>
          </a:p>
          <a:p>
            <a:pPr algn="just" eaLnBrk="0" fontAlgn="auto" hangingPunct="0">
              <a:lnSpc>
                <a:spcPct val="150000"/>
              </a:lnSpc>
              <a:spcBef>
                <a:spcPts val="0"/>
              </a:spcBef>
              <a:spcAft>
                <a:spcPts val="0"/>
              </a:spcAft>
              <a:defRPr/>
            </a:pPr>
            <a:r>
              <a:rPr lang="tr-TR" sz="2400" dirty="0">
                <a:latin typeface="Arial" pitchFamily="34" charset="0"/>
                <a:cs typeface="Arial" pitchFamily="34" charset="0"/>
              </a:rPr>
              <a:t> İstisna uygulamasında, </a:t>
            </a:r>
            <a:r>
              <a:rPr lang="tr-TR" sz="2400" b="1" dirty="0">
                <a:ln>
                  <a:solidFill>
                    <a:srgbClr val="FF0000"/>
                  </a:solidFill>
                </a:ln>
                <a:latin typeface="Arial" pitchFamily="34" charset="0"/>
                <a:ea typeface="Times New Roman" pitchFamily="18" charset="0"/>
                <a:cs typeface="Arial" pitchFamily="34" charset="0"/>
              </a:rPr>
              <a:t>tam veya dar </a:t>
            </a:r>
            <a:r>
              <a:rPr lang="tr-TR" sz="2400" dirty="0">
                <a:latin typeface="Arial" pitchFamily="34" charset="0"/>
                <a:cs typeface="Arial" pitchFamily="34" charset="0"/>
              </a:rPr>
              <a:t>mükellefiyet ayırımı yoktur.</a:t>
            </a: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3121" name="Rectangle 1"/>
          <p:cNvSpPr>
            <a:spLocks noChangeArrowheads="1"/>
          </p:cNvSpPr>
          <p:nvPr/>
        </p:nvSpPr>
        <p:spPr bwMode="auto">
          <a:xfrm>
            <a:off x="179512" y="1671712"/>
            <a:ext cx="8750206" cy="4616648"/>
          </a:xfrm>
          <a:prstGeom prst="rect">
            <a:avLst/>
          </a:prstGeom>
          <a:noFill/>
          <a:ln w="9525">
            <a:noFill/>
            <a:miter lim="800000"/>
            <a:headEnd/>
            <a:tailEnd/>
          </a:ln>
          <a:effectLst/>
        </p:spPr>
        <p:txBody>
          <a:bodyPr anchor="ctr">
            <a:spAutoFit/>
          </a:bodyPr>
          <a:lstStyle/>
          <a:p>
            <a:pPr eaLnBrk="0" hangingPunct="0">
              <a:lnSpc>
                <a:spcPct val="150000"/>
              </a:lnSpc>
              <a:defRPr/>
            </a:pPr>
            <a:r>
              <a:rPr lang="tr-TR" sz="2400" dirty="0">
                <a:latin typeface="Arial" pitchFamily="34" charset="0"/>
                <a:cs typeface="Arial" pitchFamily="34" charset="0"/>
              </a:rPr>
              <a:t>4691 sayılı Teknoloji Geliştirme Bölgeleri (TGB) Kanunu'nda tasarım faaliyetlerinin de desteklenmesi için gerekli değişiklikler yapılmış ve kanunla sağlanan tüm destek, teşvik, indirim ve istisnalardan tasarım faaliyetlerinin de yararlanması sağlanmıştır. Yönetmeliğe de</a:t>
            </a:r>
            <a:r>
              <a:rPr lang="tr-TR" sz="2600" b="1" dirty="0">
                <a:ln>
                  <a:solidFill>
                    <a:srgbClr val="FF0000"/>
                  </a:solidFill>
                </a:ln>
                <a:latin typeface="Arial" pitchFamily="34" charset="0"/>
                <a:ea typeface="Times New Roman" pitchFamily="18" charset="0"/>
                <a:cs typeface="Arial" pitchFamily="34" charset="0"/>
              </a:rPr>
              <a:t> "Tasarım Faaliyeti", Tasarım Projesi", "Tasarım Personeli", "Tasarımcı"</a:t>
            </a:r>
            <a:r>
              <a:rPr lang="tr-TR" sz="2600" dirty="0">
                <a:latin typeface="Arial" pitchFamily="34" charset="0"/>
                <a:cs typeface="Arial" pitchFamily="34" charset="0"/>
              </a:rPr>
              <a:t>, </a:t>
            </a:r>
            <a:r>
              <a:rPr lang="tr-TR" sz="2400" dirty="0">
                <a:latin typeface="Arial" pitchFamily="34" charset="0"/>
                <a:cs typeface="Arial" pitchFamily="34" charset="0"/>
              </a:rPr>
              <a:t>tanımları eklenmiş ve Tasarım Faaliyetleri’nin ne olduğu ve ne olmadığı belirlenmiştir. </a:t>
            </a:r>
          </a:p>
        </p:txBody>
      </p:sp>
      <p:sp>
        <p:nvSpPr>
          <p:cNvPr id="75780" name="5 Metin kutusu"/>
          <p:cNvSpPr txBox="1">
            <a:spLocks noChangeArrowheads="1"/>
          </p:cNvSpPr>
          <p:nvPr/>
        </p:nvSpPr>
        <p:spPr bwMode="auto">
          <a:xfrm>
            <a:off x="1403350" y="981075"/>
            <a:ext cx="6192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sz="2800" b="1"/>
              <a:t>TASARIM FAALİYETLERİ</a:t>
            </a:r>
            <a:endParaRPr lang="tr-TR" sz="280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26977" name="Rectangle 1"/>
          <p:cNvSpPr>
            <a:spLocks noChangeArrowheads="1"/>
          </p:cNvSpPr>
          <p:nvPr/>
        </p:nvSpPr>
        <p:spPr bwMode="auto">
          <a:xfrm>
            <a:off x="285720" y="1214422"/>
            <a:ext cx="8429684" cy="4585871"/>
          </a:xfrm>
          <a:prstGeom prst="rect">
            <a:avLst/>
          </a:prstGeom>
          <a:noFill/>
          <a:ln w="9525">
            <a:noFill/>
            <a:miter lim="800000"/>
            <a:headEnd/>
            <a:tailEnd/>
          </a:ln>
          <a:effectLst/>
        </p:spPr>
        <p:txBody>
          <a:bodyPr anchor="ctr">
            <a:spAutoFit/>
          </a:bodyPr>
          <a:lstStyle/>
          <a:p>
            <a:pPr algn="just">
              <a:lnSpc>
                <a:spcPct val="200000"/>
              </a:lnSpc>
              <a:defRPr/>
            </a:pPr>
            <a:r>
              <a:rPr lang="tr-TR" sz="2600" b="1" dirty="0">
                <a:ln>
                  <a:solidFill>
                    <a:srgbClr val="FF0000"/>
                  </a:solidFill>
                </a:ln>
                <a:latin typeface="Arial" pitchFamily="34" charset="0"/>
                <a:ea typeface="Times New Roman" pitchFamily="18" charset="0"/>
                <a:cs typeface="Arial" pitchFamily="34" charset="0"/>
              </a:rPr>
              <a:t>Tasarım faaliyeti: </a:t>
            </a:r>
            <a:r>
              <a:rPr lang="tr-TR" sz="2400" dirty="0">
                <a:latin typeface="Arial" pitchFamily="34" charset="0"/>
                <a:cs typeface="Arial" pitchFamily="34" charset="0"/>
              </a:rPr>
              <a:t>Sanayi alanında ve Bakanlar Kurulunun uygun göreceği diğer alanlarda katma değer ve rekabet avantajı yaratma potansiyelini haiz, ürün veya ürünlerin işlevselliğini artırma, geliştirme, iyileştirme ve farklılaştırmaya yönelik yenilikçi faaliyetlerin tümü olarak tanımlanmıştır.</a:t>
            </a:r>
          </a:p>
          <a:p>
            <a:pPr algn="just" eaLnBrk="0" hangingPunct="0">
              <a:lnSpc>
                <a:spcPct val="200000"/>
              </a:lnSpc>
              <a:defRPr/>
            </a:pP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77828" name="Rectangle 1"/>
          <p:cNvSpPr>
            <a:spLocks noChangeArrowheads="1"/>
          </p:cNvSpPr>
          <p:nvPr/>
        </p:nvSpPr>
        <p:spPr bwMode="auto">
          <a:xfrm>
            <a:off x="214313" y="500063"/>
            <a:ext cx="87153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200000"/>
              </a:lnSpc>
            </a:pPr>
            <a:r>
              <a:rPr lang="tr-TR" sz="2400" b="1"/>
              <a:t>Bakanlar Kurulunca Uygun Görülen Alanlar</a:t>
            </a:r>
          </a:p>
          <a:p>
            <a:pPr algn="just" eaLnBrk="0" hangingPunct="0">
              <a:lnSpc>
                <a:spcPct val="200000"/>
              </a:lnSpc>
            </a:pPr>
            <a:r>
              <a:rPr lang="tr-TR" sz="2400"/>
              <a:t> Avrupa Topluluğunda Ekonomik Faaliyetlerin İstatistiki Sınıflaması (NACE Rev.2)’na göre aşağıda belirtilen alanlarda, katma değer ve rekabet avantajı yaratma potansiyelini haiz, ürün veya ürünlerin işlevselliğini artırma, geliştirme, iyileştirme ve farklılaştırmaya yönelik yenilikçi faaliyetlerin tümü tasarım faaliyeti olarak dikkate alınır.</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78852" name="Rectangle 1"/>
          <p:cNvSpPr>
            <a:spLocks noChangeArrowheads="1"/>
          </p:cNvSpPr>
          <p:nvPr/>
        </p:nvSpPr>
        <p:spPr bwMode="auto">
          <a:xfrm>
            <a:off x="142875" y="785813"/>
            <a:ext cx="8858250"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tr-TR" sz="2200"/>
              <a:t>a)  J – Bilgi ve İletişim başlığı altında yer alan:</a:t>
            </a:r>
          </a:p>
          <a:p>
            <a:pPr algn="just" eaLnBrk="0" hangingPunct="0">
              <a:lnSpc>
                <a:spcPct val="150000"/>
              </a:lnSpc>
            </a:pPr>
            <a:r>
              <a:rPr lang="tr-TR" sz="2200"/>
              <a:t>59.11 – Sinema Filmi, Video ve Televizyon Programları Yapım Faaliyetleri</a:t>
            </a:r>
          </a:p>
          <a:p>
            <a:pPr algn="just" eaLnBrk="0" hangingPunct="0">
              <a:lnSpc>
                <a:spcPct val="150000"/>
              </a:lnSpc>
            </a:pPr>
            <a:r>
              <a:rPr lang="tr-TR" sz="2200"/>
              <a:t>59.12 – Sinema Filmi, Video ve Televizyon Programları Çekim Sonrası Faaliyetleri</a:t>
            </a:r>
          </a:p>
          <a:p>
            <a:pPr algn="just" eaLnBrk="0" hangingPunct="0">
              <a:lnSpc>
                <a:spcPct val="150000"/>
              </a:lnSpc>
            </a:pPr>
            <a:r>
              <a:rPr lang="tr-TR" sz="2200"/>
              <a:t>b) M – Mesleki, Bilimsel ve Teknik Faaliyetler başlığı altında yer alan:</a:t>
            </a:r>
          </a:p>
          <a:p>
            <a:pPr algn="just" eaLnBrk="0" hangingPunct="0">
              <a:lnSpc>
                <a:spcPct val="150000"/>
              </a:lnSpc>
            </a:pPr>
            <a:r>
              <a:rPr lang="tr-TR" sz="2200"/>
              <a:t>74.10 – Uzmanlaşmış Tasarım Faaliyetleri (74.10.03 hariç)</a:t>
            </a:r>
          </a:p>
          <a:p>
            <a:pPr algn="just" eaLnBrk="0" hangingPunct="0">
              <a:lnSpc>
                <a:spcPct val="150000"/>
              </a:lnSpc>
            </a:pPr>
            <a:r>
              <a:rPr lang="tr-TR" sz="2200"/>
              <a:t>c) R – Kültür, Sanat, Eğlence, Dinlence ve Spor başlığı altında yer alan:</a:t>
            </a:r>
          </a:p>
          <a:p>
            <a:pPr algn="just" eaLnBrk="0" hangingPunct="0">
              <a:lnSpc>
                <a:spcPct val="150000"/>
              </a:lnSpc>
            </a:pPr>
            <a:r>
              <a:rPr lang="tr-TR" sz="2200"/>
              <a:t>90.02 – Gösteri Sanatlarını Destekleyici Faaliyetler</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79876" name="Rectangle 1"/>
          <p:cNvSpPr>
            <a:spLocks noChangeArrowheads="1"/>
          </p:cNvSpPr>
          <p:nvPr/>
        </p:nvSpPr>
        <p:spPr bwMode="auto">
          <a:xfrm>
            <a:off x="142875" y="714375"/>
            <a:ext cx="8858250" cy="562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tabLst>
                <a:tab pos="358775" algn="l"/>
              </a:tabLst>
            </a:pPr>
            <a:r>
              <a:rPr lang="tr-TR" sz="2400" b="1"/>
              <a:t>Tasarım sayılmayan faaliyetler  </a:t>
            </a:r>
          </a:p>
          <a:p>
            <a:pPr algn="just" eaLnBrk="0" hangingPunct="0">
              <a:lnSpc>
                <a:spcPct val="150000"/>
              </a:lnSpc>
              <a:tabLst>
                <a:tab pos="358775" algn="l"/>
              </a:tabLst>
            </a:pPr>
            <a:r>
              <a:rPr lang="tr-TR" sz="2200"/>
              <a:t>a) Pazarlama faaliyetleri, piyasa taramaları, pazar araştırması ya da satış promosyonu,</a:t>
            </a:r>
          </a:p>
          <a:p>
            <a:pPr algn="just" eaLnBrk="0" hangingPunct="0">
              <a:lnSpc>
                <a:spcPct val="150000"/>
              </a:lnSpc>
              <a:tabLst>
                <a:tab pos="358775" algn="l"/>
              </a:tabLst>
            </a:pPr>
            <a:r>
              <a:rPr lang="tr-TR" sz="2200"/>
              <a:t>b) Kalite kontrol,</a:t>
            </a:r>
          </a:p>
          <a:p>
            <a:pPr algn="just" eaLnBrk="0" hangingPunct="0">
              <a:lnSpc>
                <a:spcPct val="150000"/>
              </a:lnSpc>
              <a:tabLst>
                <a:tab pos="358775" algn="l"/>
              </a:tabLst>
            </a:pPr>
            <a:r>
              <a:rPr lang="tr-TR" sz="2200"/>
              <a:t>c) Bir tasarım projesi kapsamında olmaksızın icat edilmiş ya da mevcut geliştirilmiş süreçlerin kullanımı,</a:t>
            </a:r>
          </a:p>
          <a:p>
            <a:pPr algn="just" eaLnBrk="0" hangingPunct="0">
              <a:lnSpc>
                <a:spcPct val="150000"/>
              </a:lnSpc>
              <a:tabLst>
                <a:tab pos="358775" algn="l"/>
              </a:tabLst>
            </a:pPr>
            <a:r>
              <a:rPr lang="tr-TR" sz="2200"/>
              <a:t>ç) Kuruluş ve örgütlenmeyle ilgili araştırma giderleri,</a:t>
            </a:r>
          </a:p>
          <a:p>
            <a:pPr algn="just" eaLnBrk="0" hangingPunct="0">
              <a:lnSpc>
                <a:spcPct val="150000"/>
              </a:lnSpc>
              <a:tabLst>
                <a:tab pos="358775" algn="l"/>
              </a:tabLst>
            </a:pPr>
            <a:r>
              <a:rPr lang="tr-TR" sz="2200"/>
              <a:t>d) Üretim ve üretim altyapısına yönelik yapılan yatırım faaliyetleri, ticari üretimin planlanması ve seri üretim sürecine ilişkin harcamalar,</a:t>
            </a:r>
          </a:p>
          <a:p>
            <a:pPr algn="just" eaLnBrk="0" hangingPunct="0">
              <a:lnSpc>
                <a:spcPct val="150000"/>
              </a:lnSpc>
              <a:tabLst>
                <a:tab pos="358775" algn="l"/>
              </a:tabLst>
            </a:pPr>
            <a:r>
              <a:rPr lang="tr-TR" sz="2200"/>
              <a:t>e) Numune verilmek amacıyla prototiplerden kopyalar çıkarılıp dağıtılması ve reklam amaçlı tüketici testleri,</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80900" name="Rectangle 1"/>
          <p:cNvSpPr>
            <a:spLocks noChangeArrowheads="1"/>
          </p:cNvSpPr>
          <p:nvPr/>
        </p:nvSpPr>
        <p:spPr bwMode="auto">
          <a:xfrm>
            <a:off x="285750" y="642938"/>
            <a:ext cx="8715375"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tr-TR" sz="2000"/>
              <a:t>f) Bir tasarım projesi kapsamında olmaksızın yeni süreç, sistem veya ürün ortaya konulmasına hizmet etmeyen doğrudan veya gömülü teknoloji transferi,</a:t>
            </a:r>
          </a:p>
          <a:p>
            <a:pPr algn="just" eaLnBrk="0" hangingPunct="0">
              <a:lnSpc>
                <a:spcPct val="150000"/>
              </a:lnSpc>
            </a:pPr>
            <a:r>
              <a:rPr lang="tr-TR" sz="2000"/>
              <a:t>g) Tasarım faaliyetleriyle geliştirilen ürüne veya sürece ilişkin fikrî mülkiyet haklarının edinimi dışında bu hakların korunmasına yönelik faaliyetler,</a:t>
            </a:r>
          </a:p>
          <a:p>
            <a:pPr algn="just" eaLnBrk="0" hangingPunct="0">
              <a:lnSpc>
                <a:spcPct val="150000"/>
              </a:lnSpc>
            </a:pPr>
            <a:r>
              <a:rPr lang="tr-TR" sz="2000"/>
              <a:t>ğ) Paris Sözleşmesinin 2 nci mükerrer 6 ncı maddesi kapsamında yer alan hükümranlık alametleri ile bu kapsam dışında kalan ancak kamuyu ilgilendiren, dini, tarihi ve kültürel değerler bakımından halka mal olmuş ve ilgili mercilerin tescil izni vermediği işaretlerin, armaların, amblemlerin, nişanların veya adlandırmaların uygunsuz kullanımını içeren tasarım faaliyetleri, </a:t>
            </a:r>
          </a:p>
          <a:p>
            <a:pPr algn="just" eaLnBrk="0" hangingPunct="0">
              <a:lnSpc>
                <a:spcPct val="150000"/>
              </a:lnSpc>
            </a:pPr>
            <a:r>
              <a:rPr lang="tr-TR" sz="2000"/>
              <a:t>h) Kamu düzenine veya genel ahlaka aykırı tasarım faaliyetleri.</a:t>
            </a:r>
          </a:p>
          <a:p>
            <a:pPr algn="just" eaLnBrk="0" hangingPunct="0">
              <a:lnSpc>
                <a:spcPct val="150000"/>
              </a:lnSpc>
            </a:pPr>
            <a:endParaRPr lang="tr-TR" sz="20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357158" y="642919"/>
            <a:ext cx="8358246" cy="5632311"/>
          </a:xfrm>
          <a:prstGeom prst="rect">
            <a:avLst/>
          </a:prstGeom>
        </p:spPr>
        <p:txBody>
          <a:bodyPr>
            <a:spAutoFit/>
          </a:bodyPr>
          <a:lstStyle/>
          <a:p>
            <a:pPr algn="ctr" eaLnBrk="0" fontAlgn="auto" hangingPunct="0">
              <a:lnSpc>
                <a:spcPct val="150000"/>
              </a:lnSpc>
              <a:spcBef>
                <a:spcPts val="0"/>
              </a:spcBef>
              <a:spcAft>
                <a:spcPts val="0"/>
              </a:spcAft>
              <a:defRPr/>
            </a:pPr>
            <a:r>
              <a:rPr lang="tr-TR" sz="2800" b="1" u="sng" dirty="0">
                <a:latin typeface="Arial" pitchFamily="34" charset="0"/>
                <a:ea typeface="Times New Roman" pitchFamily="18" charset="0"/>
                <a:cs typeface="Arial" pitchFamily="34" charset="0"/>
              </a:rPr>
              <a:t>SİGORTA PRİMİ DESTEĞİ</a:t>
            </a:r>
            <a:endParaRPr lang="tr-TR" sz="2800" u="sng"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 </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5746 Sayılı Kanun Md. 3/3</a:t>
            </a:r>
          </a:p>
          <a:p>
            <a:pPr algn="just" eaLnBrk="0" fontAlgn="auto" hangingPunct="0">
              <a:lnSpc>
                <a:spcPct val="150000"/>
              </a:lnSpc>
              <a:spcBef>
                <a:spcPts val="0"/>
              </a:spcBef>
              <a:spcAft>
                <a:spcPts val="0"/>
              </a:spcAft>
              <a:defRPr/>
            </a:pPr>
            <a:r>
              <a:rPr lang="tr-TR" sz="2400" dirty="0">
                <a:latin typeface="Arial" pitchFamily="34" charset="0"/>
                <a:ea typeface="Times New Roman" pitchFamily="18" charset="0"/>
                <a:cs typeface="Arial" pitchFamily="34" charset="0"/>
              </a:rPr>
              <a:t>4691 sayılı Kanununun geçici ikinci maddesi uyarınca ücreti gelir vergisinden istisna tutulmuş personelin </a:t>
            </a:r>
            <a:r>
              <a:rPr lang="tr-TR" sz="2400" dirty="0"/>
              <a:t>gelir vergisi istisnasının uygulandığı sürece gelir vergisinden istisna tutulan ücretleri üzerinden hesaplanan sigorta primi </a:t>
            </a:r>
            <a:r>
              <a:rPr lang="tr-TR" sz="2600" b="1" dirty="0">
                <a:ln>
                  <a:solidFill>
                    <a:srgbClr val="FF0000"/>
                  </a:solidFill>
                </a:ln>
                <a:latin typeface="Arial" pitchFamily="34" charset="0"/>
                <a:ea typeface="Times New Roman" pitchFamily="18" charset="0"/>
                <a:cs typeface="Arial" pitchFamily="34" charset="0"/>
              </a:rPr>
              <a:t>işveren hissesinin yarısı,</a:t>
            </a:r>
            <a:r>
              <a:rPr lang="tr-TR" sz="2400" dirty="0"/>
              <a:t> Maliye Bakanlığı bütçesine konulacak ödenekten karşılanır.</a:t>
            </a:r>
            <a:endParaRPr lang="tr-TR" sz="2400" dirty="0">
              <a:latin typeface="Arial" pitchFamily="34" charset="0"/>
              <a:ea typeface="Times New Roman" pitchFamily="18" charset="0"/>
              <a:cs typeface="Arial" pitchFamily="34" charset="0"/>
            </a:endParaRPr>
          </a:p>
          <a:p>
            <a:pPr algn="just" eaLnBrk="0" fontAlgn="auto" hangingPunct="0">
              <a:spcBef>
                <a:spcPts val="0"/>
              </a:spcBef>
              <a:spcAft>
                <a:spcPts val="0"/>
              </a:spcAft>
              <a:defRPr/>
            </a:pPr>
            <a:endParaRPr lang="tr-TR" sz="2400" dirty="0">
              <a:latin typeface="Arial" pitchFamily="34" charset="0"/>
              <a:ea typeface="Times New Roman" pitchFamily="18" charset="0"/>
              <a:cs typeface="Arial" pitchFamily="34"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9265" name="Rectangle 1"/>
          <p:cNvSpPr>
            <a:spLocks noChangeArrowheads="1"/>
          </p:cNvSpPr>
          <p:nvPr/>
        </p:nvSpPr>
        <p:spPr bwMode="auto">
          <a:xfrm>
            <a:off x="357158" y="1493619"/>
            <a:ext cx="8358246" cy="3970318"/>
          </a:xfrm>
          <a:prstGeom prst="rect">
            <a:avLst/>
          </a:prstGeom>
          <a:noFill/>
          <a:ln w="9525">
            <a:noFill/>
            <a:miter lim="800000"/>
            <a:headEnd/>
            <a:tailEnd/>
          </a:ln>
          <a:effectLst/>
        </p:spPr>
        <p:txBody>
          <a:bodyPr anchor="ctr">
            <a:spAutoFit/>
          </a:bodyPr>
          <a:lstStyle/>
          <a:p>
            <a:pPr algn="just">
              <a:lnSpc>
                <a:spcPct val="150000"/>
              </a:lnSpc>
              <a:defRPr/>
            </a:pPr>
            <a:r>
              <a:rPr lang="tr-TR" sz="2800" dirty="0">
                <a:latin typeface="Arial" pitchFamily="34" charset="0"/>
                <a:cs typeface="Arial" pitchFamily="34" charset="0"/>
              </a:rPr>
              <a:t>Sigorta primi işveren hissesi desteğinden yararlanacak olan </a:t>
            </a:r>
            <a:r>
              <a:rPr lang="tr-TR" sz="2800" b="1" dirty="0">
                <a:ln>
                  <a:solidFill>
                    <a:srgbClr val="FF0000"/>
                  </a:solidFill>
                </a:ln>
                <a:latin typeface="Arial" pitchFamily="34" charset="0"/>
                <a:ea typeface="Times New Roman" pitchFamily="18" charset="0"/>
                <a:cs typeface="Arial" pitchFamily="34" charset="0"/>
              </a:rPr>
              <a:t>destek personelinin </a:t>
            </a:r>
            <a:r>
              <a:rPr lang="tr-TR" sz="2800" dirty="0">
                <a:latin typeface="Arial" pitchFamily="34" charset="0"/>
                <a:cs typeface="Arial" pitchFamily="34" charset="0"/>
              </a:rPr>
              <a:t>tam zaman eşdeğer sayısı toplam tam zaman eşdeğer Ar-</a:t>
            </a:r>
            <a:r>
              <a:rPr lang="tr-TR" sz="2800" dirty="0" err="1">
                <a:latin typeface="Arial" pitchFamily="34" charset="0"/>
                <a:cs typeface="Arial" pitchFamily="34" charset="0"/>
              </a:rPr>
              <a:t>Ge</a:t>
            </a:r>
            <a:r>
              <a:rPr lang="tr-TR" sz="2800" dirty="0">
                <a:latin typeface="Arial" pitchFamily="34" charset="0"/>
                <a:cs typeface="Arial" pitchFamily="34" charset="0"/>
              </a:rPr>
              <a:t> veya tasarım personeli sayısının </a:t>
            </a:r>
            <a:r>
              <a:rPr lang="tr-TR" sz="2800" b="1" dirty="0">
                <a:ln>
                  <a:solidFill>
                    <a:srgbClr val="FF0000"/>
                  </a:solidFill>
                </a:ln>
                <a:latin typeface="Arial" pitchFamily="34" charset="0"/>
                <a:ea typeface="Times New Roman" pitchFamily="18" charset="0"/>
                <a:cs typeface="Arial" pitchFamily="34" charset="0"/>
              </a:rPr>
              <a:t>yüzde onunu aşamaz.</a:t>
            </a:r>
            <a:r>
              <a:rPr lang="tr-TR" sz="2800" dirty="0">
                <a:latin typeface="Arial" pitchFamily="34" charset="0"/>
                <a:cs typeface="Arial" pitchFamily="34" charset="0"/>
              </a:rPr>
              <a:t> Küsuratlı sayılar tama iblağ edilir. </a:t>
            </a:r>
          </a:p>
          <a:p>
            <a:pPr algn="just" eaLnBrk="0" hangingPunct="0">
              <a:lnSpc>
                <a:spcPct val="150000"/>
              </a:lnSpc>
              <a:defRPr/>
            </a:pP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38241" name="Rectangle 1"/>
          <p:cNvSpPr>
            <a:spLocks noChangeArrowheads="1"/>
          </p:cNvSpPr>
          <p:nvPr/>
        </p:nvSpPr>
        <p:spPr bwMode="auto">
          <a:xfrm>
            <a:off x="428596" y="642918"/>
            <a:ext cx="8286808" cy="5341847"/>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Destek personelinin toplam tam zaman eşdeğer Ar-</a:t>
            </a:r>
            <a:r>
              <a:rPr lang="tr-TR" sz="2400" dirty="0" err="1">
                <a:latin typeface="Arial" pitchFamily="34" charset="0"/>
                <a:cs typeface="Arial" pitchFamily="34" charset="0"/>
              </a:rPr>
              <a:t>Ge</a:t>
            </a:r>
            <a:r>
              <a:rPr lang="tr-TR" sz="2400" dirty="0">
                <a:latin typeface="Arial" pitchFamily="34" charset="0"/>
                <a:cs typeface="Arial" pitchFamily="34" charset="0"/>
              </a:rPr>
              <a:t> veya tasarım personeli sayısının </a:t>
            </a:r>
            <a:r>
              <a:rPr lang="tr-TR" sz="2600" b="1" dirty="0">
                <a:ln>
                  <a:solidFill>
                    <a:srgbClr val="FF0000"/>
                  </a:solidFill>
                </a:ln>
                <a:latin typeface="Arial" pitchFamily="34" charset="0"/>
                <a:ea typeface="Times New Roman" pitchFamily="18" charset="0"/>
                <a:cs typeface="Arial" pitchFamily="34" charset="0"/>
              </a:rPr>
              <a:t>yüzde onunu aşması hâlinde, brüt ücreti en az olan destek personelinin ücretinden başlamak üzere </a:t>
            </a:r>
            <a:r>
              <a:rPr lang="tr-TR" sz="2400" dirty="0">
                <a:latin typeface="Arial" pitchFamily="34" charset="0"/>
                <a:cs typeface="Arial" pitchFamily="34" charset="0"/>
              </a:rPr>
              <a:t>sigorta primi işveren hissesi teşviki uygulanır. Brüt ücretlerin aynı olması hâlinde, sigorta primi işveren hissesi teşviki uygulanacak destek personeli işverence belirlenir.</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42337" name="Rectangle 1"/>
          <p:cNvSpPr>
            <a:spLocks noChangeArrowheads="1"/>
          </p:cNvSpPr>
          <p:nvPr/>
        </p:nvSpPr>
        <p:spPr bwMode="auto">
          <a:xfrm>
            <a:off x="214282" y="785794"/>
            <a:ext cx="8715436" cy="5262979"/>
          </a:xfrm>
          <a:prstGeom prst="rect">
            <a:avLst/>
          </a:prstGeom>
          <a:noFill/>
          <a:ln w="9525">
            <a:noFill/>
            <a:miter lim="800000"/>
            <a:headEnd/>
            <a:tailEnd/>
          </a:ln>
          <a:effectLst/>
        </p:spPr>
        <p:txBody>
          <a:bodyPr anchor="ctr">
            <a:spAutoFit/>
          </a:bodyPr>
          <a:lstStyle/>
          <a:p>
            <a:pPr algn="ctr">
              <a:lnSpc>
                <a:spcPct val="150000"/>
              </a:lnSpc>
              <a:defRPr/>
            </a:pPr>
            <a:r>
              <a:rPr lang="tr-TR" sz="2400" b="1" dirty="0">
                <a:latin typeface="Arial" pitchFamily="34" charset="0"/>
                <a:cs typeface="Arial" pitchFamily="34" charset="0"/>
              </a:rPr>
              <a:t>Destekten Yararlanma Şartları</a:t>
            </a:r>
            <a:endParaRPr lang="tr-TR" sz="2400"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Sigorta primi işveren hissesi desteğinden yararlanılabilmesi için , Teknoloji Geliştirme Bölgeleri Kanunu kapsamında ücreti gelir vergisinden istisna tutulan personel çalıştıran </a:t>
            </a:r>
            <a:r>
              <a:rPr lang="tr-TR" sz="2600" b="1" dirty="0">
                <a:ln>
                  <a:solidFill>
                    <a:srgbClr val="FF0000"/>
                  </a:solidFill>
                </a:ln>
                <a:latin typeface="Arial" pitchFamily="34" charset="0"/>
                <a:ea typeface="Times New Roman" pitchFamily="18" charset="0"/>
                <a:cs typeface="Arial" pitchFamily="34" charset="0"/>
              </a:rPr>
              <a:t>işverenlerin</a:t>
            </a:r>
            <a:r>
              <a:rPr lang="tr-TR" sz="2400" dirty="0">
                <a:latin typeface="Arial" pitchFamily="34" charset="0"/>
                <a:cs typeface="Arial" pitchFamily="34" charset="0"/>
              </a:rPr>
              <a:t>, sigortalının bölgede fiilen çalışıp çalışmadığını denetlemekle yükümlü </a:t>
            </a:r>
            <a:r>
              <a:rPr lang="tr-TR" sz="2600" b="1" dirty="0">
                <a:ln>
                  <a:solidFill>
                    <a:srgbClr val="FF0000"/>
                  </a:solidFill>
                </a:ln>
                <a:latin typeface="Arial" pitchFamily="34" charset="0"/>
                <a:ea typeface="Times New Roman" pitchFamily="18" charset="0"/>
                <a:cs typeface="Arial" pitchFamily="34" charset="0"/>
              </a:rPr>
              <a:t>yönetici şirketten alacakları belgeyle işyerinin bağlı bulunduğu Sosyal Güvenlik İl Müdürlüğüne veya Sosyal Güvenlik Merkezine yazılı olarak müracaat etmeleri şarttır.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179512" y="620688"/>
            <a:ext cx="8784976" cy="5170646"/>
          </a:xfrm>
          <a:prstGeom prst="rect">
            <a:avLst/>
          </a:prstGeom>
        </p:spPr>
        <p:txBody>
          <a:bodyPr>
            <a:spAutoFit/>
          </a:bodyPr>
          <a:lstStyle/>
          <a:p>
            <a:pPr algn="ctr" eaLnBrk="0" fontAlgn="auto" hangingPunct="0">
              <a:lnSpc>
                <a:spcPct val="150000"/>
              </a:lnSpc>
              <a:spcBef>
                <a:spcPts val="0"/>
              </a:spcBef>
              <a:spcAft>
                <a:spcPts val="0"/>
              </a:spcAft>
              <a:tabLst>
                <a:tab pos="2295525" algn="l"/>
              </a:tabLst>
              <a:defRPr/>
            </a:pPr>
            <a:r>
              <a:rPr lang="tr-TR" sz="2800" b="1" u="sng" dirty="0">
                <a:latin typeface="Arial" pitchFamily="34" charset="0"/>
                <a:ea typeface="Times New Roman" pitchFamily="18" charset="0"/>
                <a:cs typeface="Arial" pitchFamily="34" charset="0"/>
              </a:rPr>
              <a:t>Bölgede faaliyete geçilmeden önce başlatılmış projelerden sağlanan kazançların istisna kapsamında değerlendirilip değerlendirilmeyeceği</a:t>
            </a:r>
          </a:p>
          <a:p>
            <a:pPr algn="ctr" eaLnBrk="0" fontAlgn="auto" hangingPunct="0">
              <a:spcBef>
                <a:spcPts val="0"/>
              </a:spcBef>
              <a:spcAft>
                <a:spcPts val="0"/>
              </a:spcAft>
              <a:tabLst>
                <a:tab pos="2295525" algn="l"/>
              </a:tabLst>
              <a:defRPr/>
            </a:pPr>
            <a:endParaRPr lang="tr-TR" sz="2400" b="1" dirty="0">
              <a:latin typeface="Arial" pitchFamily="34" charset="0"/>
              <a:ea typeface="Times New Roman" pitchFamily="18" charset="0"/>
              <a:cs typeface="Arial" pitchFamily="34" charset="0"/>
            </a:endParaRPr>
          </a:p>
          <a:p>
            <a:pPr algn="just" eaLnBrk="0" fontAlgn="auto" hangingPunct="0">
              <a:lnSpc>
                <a:spcPct val="150000"/>
              </a:lnSpc>
              <a:spcBef>
                <a:spcPts val="0"/>
              </a:spcBef>
              <a:spcAft>
                <a:spcPts val="0"/>
              </a:spcAft>
              <a:tabLst>
                <a:tab pos="2295525" algn="l"/>
              </a:tabLst>
              <a:defRPr/>
            </a:pPr>
            <a:r>
              <a:rPr lang="tr-TR" sz="2400" dirty="0">
                <a:latin typeface="Arial" pitchFamily="34" charset="0"/>
                <a:ea typeface="Times New Roman" pitchFamily="18" charset="0"/>
                <a:cs typeface="Arial" pitchFamily="34" charset="0"/>
              </a:rPr>
              <a:t> Mükelleflerin bölgede faaliyete geçmeden önce başlayıp, bölgede devam ettirdikleri yazılım, tasarım ve ar-</a:t>
            </a:r>
            <a:r>
              <a:rPr lang="tr-TR" sz="2400" dirty="0" err="1">
                <a:latin typeface="Arial" pitchFamily="34" charset="0"/>
                <a:ea typeface="Times New Roman" pitchFamily="18" charset="0"/>
                <a:cs typeface="Arial" pitchFamily="34" charset="0"/>
              </a:rPr>
              <a:t>ge'ye</a:t>
            </a:r>
            <a:r>
              <a:rPr lang="tr-TR" sz="2400" dirty="0">
                <a:latin typeface="Arial" pitchFamily="34" charset="0"/>
                <a:ea typeface="Times New Roman" pitchFamily="18" charset="0"/>
                <a:cs typeface="Arial" pitchFamily="34" charset="0"/>
              </a:rPr>
              <a:t> dayalı projelerden sağladıkları kazancın, sadece projenin </a:t>
            </a:r>
            <a:r>
              <a:rPr lang="tr-TR" sz="2400" b="1" dirty="0">
                <a:ln>
                  <a:solidFill>
                    <a:srgbClr val="FF0000"/>
                  </a:solidFill>
                </a:ln>
                <a:latin typeface="Arial" pitchFamily="34" charset="0"/>
                <a:ea typeface="Times New Roman" pitchFamily="18" charset="0"/>
                <a:cs typeface="Arial" pitchFamily="34" charset="0"/>
              </a:rPr>
              <a:t>bölgede gerçekleştirilen kısmına</a:t>
            </a:r>
            <a:r>
              <a:rPr lang="tr-TR" sz="2400" b="1" dirty="0">
                <a:solidFill>
                  <a:schemeClr val="accent6">
                    <a:lumMod val="60000"/>
                    <a:lumOff val="40000"/>
                  </a:schemeClr>
                </a:solidFill>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isabet eden tutarı istisnadan yararlanabilecektir.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40289" name="Rectangle 1"/>
          <p:cNvSpPr>
            <a:spLocks noChangeArrowheads="1"/>
          </p:cNvSpPr>
          <p:nvPr/>
        </p:nvSpPr>
        <p:spPr bwMode="auto">
          <a:xfrm>
            <a:off x="285720" y="1857364"/>
            <a:ext cx="8643998" cy="2431435"/>
          </a:xfrm>
          <a:prstGeom prst="rect">
            <a:avLst/>
          </a:prstGeom>
          <a:noFill/>
          <a:ln w="9525">
            <a:noFill/>
            <a:miter lim="800000"/>
            <a:headEnd/>
            <a:tailEnd/>
          </a:ln>
          <a:effectLst/>
        </p:spPr>
        <p:txBody>
          <a:bodyPr anchor="ctr">
            <a:spAutoFit/>
          </a:bodyPr>
          <a:lstStyle/>
          <a:p>
            <a:pPr algn="just">
              <a:lnSpc>
                <a:spcPct val="200000"/>
              </a:lnSpc>
              <a:defRPr/>
            </a:pPr>
            <a:r>
              <a:rPr lang="tr-TR" sz="2600" dirty="0">
                <a:latin typeface="Arial" pitchFamily="34" charset="0"/>
                <a:cs typeface="Arial" pitchFamily="34" charset="0"/>
              </a:rPr>
              <a:t>Sigorta primi işveren hissesi desteğinden, denetimle görevli şirket tarafından düzenlenen </a:t>
            </a:r>
            <a:r>
              <a:rPr lang="tr-TR" sz="2600" b="1" dirty="0">
                <a:ln>
                  <a:solidFill>
                    <a:srgbClr val="FF0000"/>
                  </a:solidFill>
                </a:ln>
                <a:latin typeface="Arial" pitchFamily="34" charset="0"/>
                <a:ea typeface="Times New Roman" pitchFamily="18" charset="0"/>
                <a:cs typeface="Arial" pitchFamily="34" charset="0"/>
              </a:rPr>
              <a:t>belgenin alındığı tarihi takip eden ay başından </a:t>
            </a:r>
            <a:r>
              <a:rPr lang="tr-TR" sz="2600" dirty="0">
                <a:latin typeface="Arial" pitchFamily="34" charset="0"/>
                <a:cs typeface="Arial" pitchFamily="34" charset="0"/>
              </a:rPr>
              <a:t>itibaren yararlanılır.</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141313" name="Rectangle 1"/>
          <p:cNvSpPr>
            <a:spLocks noChangeArrowheads="1"/>
          </p:cNvSpPr>
          <p:nvPr/>
        </p:nvSpPr>
        <p:spPr bwMode="auto">
          <a:xfrm>
            <a:off x="285720" y="785794"/>
            <a:ext cx="8715436" cy="4708981"/>
          </a:xfrm>
          <a:prstGeom prst="rect">
            <a:avLst/>
          </a:prstGeom>
          <a:noFill/>
          <a:ln w="9525">
            <a:noFill/>
            <a:miter lim="800000"/>
            <a:headEnd/>
            <a:tailEnd/>
          </a:ln>
          <a:effectLst/>
        </p:spPr>
        <p:txBody>
          <a:bodyPr anchor="ctr">
            <a:spAutoFit/>
          </a:bodyPr>
          <a:lstStyle/>
          <a:p>
            <a:pPr algn="just">
              <a:lnSpc>
                <a:spcPct val="200000"/>
              </a:lnSpc>
              <a:defRPr/>
            </a:pPr>
            <a:r>
              <a:rPr lang="tr-TR" sz="2400" dirty="0">
                <a:latin typeface="Arial" pitchFamily="34" charset="0"/>
                <a:cs typeface="Arial" pitchFamily="34" charset="0"/>
              </a:rPr>
              <a:t>İşverenlerin, sigorta primi işveren hissesi desteğinden yararlanabilmeleri i</a:t>
            </a:r>
            <a:r>
              <a:rPr lang="tr-TR" sz="2400" dirty="0">
                <a:latin typeface="Constantia"/>
                <a:cs typeface="Arial" pitchFamily="34" charset="0"/>
              </a:rPr>
              <a:t>ç</a:t>
            </a:r>
            <a:r>
              <a:rPr lang="tr-TR" sz="2400" dirty="0">
                <a:latin typeface="Arial" pitchFamily="34" charset="0"/>
                <a:cs typeface="Arial" pitchFamily="34" charset="0"/>
              </a:rPr>
              <a:t>in kapsama giren sigortalıların </a:t>
            </a:r>
            <a:r>
              <a:rPr lang="tr-TR" sz="2400" dirty="0">
                <a:latin typeface="Constantia"/>
                <a:cs typeface="Arial" pitchFamily="34" charset="0"/>
              </a:rPr>
              <a:t>ç</a:t>
            </a:r>
            <a:r>
              <a:rPr lang="tr-TR" sz="2400" dirty="0">
                <a:latin typeface="Arial" pitchFamily="34" charset="0"/>
                <a:cs typeface="Arial" pitchFamily="34" charset="0"/>
              </a:rPr>
              <a:t>alışmalarına ilişkin </a:t>
            </a:r>
            <a:r>
              <a:rPr lang="tr-TR" sz="2600" b="1" dirty="0">
                <a:ln>
                  <a:solidFill>
                    <a:srgbClr val="FF0000"/>
                  </a:solidFill>
                </a:ln>
                <a:latin typeface="Arial" pitchFamily="34" charset="0"/>
                <a:ea typeface="Times New Roman" pitchFamily="18" charset="0"/>
                <a:cs typeface="Arial" pitchFamily="34" charset="0"/>
              </a:rPr>
              <a:t>aylık prim ve hizmet belgelerini yasal süresi içinde</a:t>
            </a:r>
            <a:r>
              <a:rPr lang="tr-TR" sz="2400" dirty="0">
                <a:latin typeface="Arial" pitchFamily="34" charset="0"/>
                <a:cs typeface="Arial" pitchFamily="34" charset="0"/>
              </a:rPr>
              <a:t> Sosyal G</a:t>
            </a:r>
            <a:r>
              <a:rPr lang="tr-TR" sz="2400" dirty="0">
                <a:latin typeface="Constantia"/>
                <a:cs typeface="Arial" pitchFamily="34" charset="0"/>
              </a:rPr>
              <a:t>ü</a:t>
            </a:r>
            <a:r>
              <a:rPr lang="tr-TR" sz="2400" dirty="0">
                <a:latin typeface="Arial" pitchFamily="34" charset="0"/>
                <a:cs typeface="Arial" pitchFamily="34" charset="0"/>
              </a:rPr>
              <a:t>venlik İl M</a:t>
            </a:r>
            <a:r>
              <a:rPr lang="tr-TR" sz="2400" dirty="0">
                <a:latin typeface="Constantia"/>
                <a:cs typeface="Arial" pitchFamily="34" charset="0"/>
              </a:rPr>
              <a:t>ü</a:t>
            </a:r>
            <a:r>
              <a:rPr lang="tr-TR" sz="2400" dirty="0">
                <a:latin typeface="Arial" pitchFamily="34" charset="0"/>
                <a:cs typeface="Arial" pitchFamily="34" charset="0"/>
              </a:rPr>
              <a:t>d</a:t>
            </a:r>
            <a:r>
              <a:rPr lang="tr-TR" sz="2400" dirty="0">
                <a:latin typeface="Constantia"/>
                <a:cs typeface="Arial" pitchFamily="34" charset="0"/>
              </a:rPr>
              <a:t>ü</a:t>
            </a:r>
            <a:r>
              <a:rPr lang="tr-TR" sz="2400" dirty="0">
                <a:latin typeface="Arial" pitchFamily="34" charset="0"/>
                <a:cs typeface="Arial" pitchFamily="34" charset="0"/>
              </a:rPr>
              <a:t>rl</a:t>
            </a:r>
            <a:r>
              <a:rPr lang="tr-TR" sz="2400" dirty="0">
                <a:latin typeface="Constantia"/>
                <a:cs typeface="Arial" pitchFamily="34" charset="0"/>
              </a:rPr>
              <a:t>ü</a:t>
            </a:r>
            <a:r>
              <a:rPr lang="tr-TR" sz="2400" dirty="0">
                <a:latin typeface="Arial" pitchFamily="34" charset="0"/>
                <a:cs typeface="Arial" pitchFamily="34" charset="0"/>
              </a:rPr>
              <a:t>ğ</a:t>
            </a:r>
            <a:r>
              <a:rPr lang="tr-TR" sz="2400" dirty="0">
                <a:latin typeface="Constantia"/>
                <a:cs typeface="Arial" pitchFamily="34" charset="0"/>
              </a:rPr>
              <a:t>ü</a:t>
            </a:r>
            <a:r>
              <a:rPr lang="tr-TR" sz="2400" dirty="0">
                <a:latin typeface="Arial" pitchFamily="34" charset="0"/>
                <a:cs typeface="Arial" pitchFamily="34" charset="0"/>
              </a:rPr>
              <a:t>ne veya Sosyal G</a:t>
            </a:r>
            <a:r>
              <a:rPr lang="tr-TR" sz="2400" dirty="0">
                <a:latin typeface="Constantia"/>
                <a:cs typeface="Arial" pitchFamily="34" charset="0"/>
              </a:rPr>
              <a:t>ü</a:t>
            </a:r>
            <a:r>
              <a:rPr lang="tr-TR" sz="2400" dirty="0">
                <a:latin typeface="Arial" pitchFamily="34" charset="0"/>
                <a:cs typeface="Arial" pitchFamily="34" charset="0"/>
              </a:rPr>
              <a:t>venlik Merkezine vermeleri zorunludur.</a:t>
            </a:r>
          </a:p>
          <a:p>
            <a:pPr algn="just" eaLnBrk="0" hangingPunct="0">
              <a:lnSpc>
                <a:spcPct val="200000"/>
              </a:lnSpc>
              <a:defRPr/>
            </a:pPr>
            <a:r>
              <a:rPr lang="tr-TR" sz="2400" dirty="0">
                <a:latin typeface="Arial" pitchFamily="34" charset="0"/>
                <a:cs typeface="Arial" pitchFamily="34" charset="0"/>
              </a:rPr>
              <a:t>Teşvikten yararlanmak i</a:t>
            </a:r>
            <a:r>
              <a:rPr lang="tr-TR" sz="2400" dirty="0">
                <a:latin typeface="Constantia"/>
                <a:cs typeface="Arial" pitchFamily="34" charset="0"/>
              </a:rPr>
              <a:t>ç</a:t>
            </a:r>
            <a:r>
              <a:rPr lang="tr-TR" sz="2400" dirty="0">
                <a:latin typeface="Arial" pitchFamily="34" charset="0"/>
                <a:cs typeface="Arial" pitchFamily="34" charset="0"/>
              </a:rPr>
              <a:t>in </a:t>
            </a:r>
            <a:r>
              <a:rPr lang="tr-TR" sz="2600" b="1" dirty="0">
                <a:ln>
                  <a:solidFill>
                    <a:srgbClr val="FF0000"/>
                  </a:solidFill>
                </a:ln>
                <a:latin typeface="Arial" pitchFamily="34" charset="0"/>
                <a:ea typeface="Times New Roman" pitchFamily="18" charset="0"/>
                <a:cs typeface="Arial" pitchFamily="34" charset="0"/>
              </a:rPr>
              <a:t>primin ödenmesi şart değildir</a:t>
            </a:r>
            <a:r>
              <a:rPr lang="tr-TR" sz="2400" dirty="0">
                <a:latin typeface="Arial" pitchFamily="34" charset="0"/>
                <a:cs typeface="Arial" pitchFamily="34" charset="0"/>
              </a:rPr>
              <a:t>.</a:t>
            </a:r>
            <a:endParaRPr lang="tr-TR" sz="2400" dirty="0">
              <a:latin typeface="Constantia" pitchFamily="18"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0421" name="Rectangle 5"/>
          <p:cNvSpPr>
            <a:spLocks noChangeArrowheads="1"/>
          </p:cNvSpPr>
          <p:nvPr/>
        </p:nvSpPr>
        <p:spPr bwMode="auto">
          <a:xfrm>
            <a:off x="214282" y="714356"/>
            <a:ext cx="8786874" cy="5755422"/>
          </a:xfrm>
          <a:prstGeom prst="rect">
            <a:avLst/>
          </a:prstGeom>
          <a:noFill/>
          <a:ln w="9525">
            <a:noFill/>
            <a:miter lim="800000"/>
            <a:headEnd/>
            <a:tailEnd/>
          </a:ln>
          <a:effectLst/>
        </p:spPr>
        <p:txBody>
          <a:bodyPr anchor="ctr">
            <a:spAutoFit/>
          </a:bodyPr>
          <a:lstStyle/>
          <a:p>
            <a:pPr algn="ctr">
              <a:lnSpc>
                <a:spcPct val="200000"/>
              </a:lnSpc>
              <a:defRPr/>
            </a:pPr>
            <a:r>
              <a:rPr lang="tr-TR" sz="2600" b="1" dirty="0">
                <a:latin typeface="Arial" pitchFamily="34" charset="0"/>
                <a:cs typeface="Arial" pitchFamily="34" charset="0"/>
              </a:rPr>
              <a:t>Hafta Tatili Ücreti</a:t>
            </a:r>
            <a:endParaRPr lang="tr-TR" sz="2600" dirty="0">
              <a:latin typeface="Arial" pitchFamily="34" charset="0"/>
              <a:cs typeface="Arial" pitchFamily="34" charset="0"/>
            </a:endParaRPr>
          </a:p>
          <a:p>
            <a:pPr algn="just" eaLnBrk="0" hangingPunct="0">
              <a:lnSpc>
                <a:spcPct val="200000"/>
              </a:lnSpc>
              <a:defRPr/>
            </a:pPr>
            <a:r>
              <a:rPr lang="tr-TR" sz="2600" dirty="0">
                <a:latin typeface="Arial" pitchFamily="34" charset="0"/>
                <a:cs typeface="Arial" pitchFamily="34" charset="0"/>
              </a:rPr>
              <a:t>Kapsama giren personelin Ar-</a:t>
            </a:r>
            <a:r>
              <a:rPr lang="tr-TR" sz="2600" dirty="0" err="1">
                <a:latin typeface="Arial" pitchFamily="34" charset="0"/>
                <a:cs typeface="Arial" pitchFamily="34" charset="0"/>
              </a:rPr>
              <a:t>Ge</a:t>
            </a:r>
            <a:r>
              <a:rPr lang="tr-TR" sz="2600" dirty="0">
                <a:latin typeface="Arial" pitchFamily="34" charset="0"/>
                <a:cs typeface="Arial" pitchFamily="34" charset="0"/>
              </a:rPr>
              <a:t>, yenilik veya tasarım faaliyetleriyle ilgili çalışmalarının </a:t>
            </a:r>
            <a:r>
              <a:rPr lang="tr-TR" sz="2600" b="1" dirty="0">
                <a:ln>
                  <a:solidFill>
                    <a:srgbClr val="FF0000"/>
                  </a:solidFill>
                </a:ln>
                <a:latin typeface="Arial" pitchFamily="34" charset="0"/>
                <a:ea typeface="Times New Roman" pitchFamily="18" charset="0"/>
                <a:cs typeface="Arial" pitchFamily="34" charset="0"/>
              </a:rPr>
              <a:t>haftalık kırk beş saati doldurması hâlinde</a:t>
            </a:r>
            <a:r>
              <a:rPr lang="tr-TR" sz="2600" dirty="0">
                <a:latin typeface="Arial" pitchFamily="34" charset="0"/>
                <a:cs typeface="Arial" pitchFamily="34" charset="0"/>
              </a:rPr>
              <a:t> çalışılan haftaya ilişkin </a:t>
            </a:r>
            <a:r>
              <a:rPr lang="tr-TR" sz="2600" b="1" dirty="0">
                <a:ln>
                  <a:solidFill>
                    <a:srgbClr val="FF0000"/>
                  </a:solidFill>
                </a:ln>
                <a:latin typeface="Arial" pitchFamily="34" charset="0"/>
                <a:ea typeface="Times New Roman" pitchFamily="18" charset="0"/>
                <a:cs typeface="Arial" pitchFamily="34" charset="0"/>
              </a:rPr>
              <a:t>hafta tatili</a:t>
            </a:r>
            <a:r>
              <a:rPr lang="tr-TR" sz="2600" dirty="0">
                <a:latin typeface="Arial" pitchFamily="34" charset="0"/>
                <a:cs typeface="Arial" pitchFamily="34" charset="0"/>
              </a:rPr>
              <a:t>, sigorta primi işveren hissesi desteği uygulamasında dikkate alınır. </a:t>
            </a:r>
          </a:p>
          <a:p>
            <a:pPr algn="just" eaLnBrk="0" hangingPunct="0">
              <a:lnSpc>
                <a:spcPct val="200000"/>
              </a:lnSpc>
              <a:defRPr/>
            </a:pP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1445" name="Rectangle 5"/>
          <p:cNvSpPr>
            <a:spLocks noChangeArrowheads="1"/>
          </p:cNvSpPr>
          <p:nvPr/>
        </p:nvSpPr>
        <p:spPr bwMode="auto">
          <a:xfrm>
            <a:off x="285720" y="928670"/>
            <a:ext cx="8643998" cy="4708981"/>
          </a:xfrm>
          <a:prstGeom prst="rect">
            <a:avLst/>
          </a:prstGeom>
          <a:noFill/>
          <a:ln w="9525">
            <a:noFill/>
            <a:miter lim="800000"/>
            <a:headEnd/>
            <a:tailEnd/>
          </a:ln>
          <a:effectLst/>
        </p:spPr>
        <p:txBody>
          <a:bodyPr anchor="ctr">
            <a:spAutoFit/>
          </a:bodyPr>
          <a:lstStyle/>
          <a:p>
            <a:pPr algn="ctr">
              <a:lnSpc>
                <a:spcPct val="200000"/>
              </a:lnSpc>
              <a:defRPr/>
            </a:pPr>
            <a:r>
              <a:rPr lang="tr-TR" sz="2400" b="1" dirty="0">
                <a:latin typeface="Arial" pitchFamily="34" charset="0"/>
                <a:cs typeface="Arial" pitchFamily="34" charset="0"/>
              </a:rPr>
              <a:t>Yıllık Ücretli İzin ve Tatil Ücretleri</a:t>
            </a:r>
            <a:endParaRPr lang="tr-TR" sz="2400" dirty="0">
              <a:latin typeface="Arial" pitchFamily="34" charset="0"/>
              <a:cs typeface="Arial" pitchFamily="34" charset="0"/>
            </a:endParaRPr>
          </a:p>
          <a:p>
            <a:pPr algn="just" eaLnBrk="0" hangingPunct="0">
              <a:lnSpc>
                <a:spcPct val="200000"/>
              </a:lnSpc>
              <a:defRPr/>
            </a:pPr>
            <a:r>
              <a:rPr lang="tr-TR" sz="2400" dirty="0">
                <a:latin typeface="Arial" pitchFamily="34" charset="0"/>
                <a:cs typeface="Arial" pitchFamily="34" charset="0"/>
              </a:rPr>
              <a:t>Kapsama giren personelin ay i</a:t>
            </a:r>
            <a:r>
              <a:rPr lang="tr-TR" sz="2400" dirty="0">
                <a:latin typeface="Constantia"/>
                <a:cs typeface="Arial" pitchFamily="34" charset="0"/>
              </a:rPr>
              <a:t>ç</a:t>
            </a:r>
            <a:r>
              <a:rPr lang="tr-TR" sz="2400" dirty="0">
                <a:latin typeface="Arial" pitchFamily="34" charset="0"/>
                <a:cs typeface="Arial" pitchFamily="34" charset="0"/>
              </a:rPr>
              <a:t>indeki </a:t>
            </a:r>
            <a:r>
              <a:rPr lang="tr-TR" sz="2400" dirty="0">
                <a:latin typeface="Constantia"/>
                <a:cs typeface="Arial" pitchFamily="34" charset="0"/>
              </a:rPr>
              <a:t>ç</a:t>
            </a:r>
            <a:r>
              <a:rPr lang="tr-TR" sz="2400" dirty="0">
                <a:latin typeface="Arial" pitchFamily="34" charset="0"/>
                <a:cs typeface="Arial" pitchFamily="34" charset="0"/>
              </a:rPr>
              <a:t>alışmalarının tamamının Ar-</a:t>
            </a:r>
            <a:r>
              <a:rPr lang="tr-TR" sz="2400" dirty="0" err="1">
                <a:latin typeface="Arial" pitchFamily="34" charset="0"/>
                <a:cs typeface="Arial" pitchFamily="34" charset="0"/>
              </a:rPr>
              <a:t>Ge</a:t>
            </a:r>
            <a:r>
              <a:rPr lang="tr-TR" sz="2400" dirty="0">
                <a:latin typeface="Arial" pitchFamily="34" charset="0"/>
                <a:cs typeface="Arial" pitchFamily="34" charset="0"/>
              </a:rPr>
              <a:t>, yenilik veya tasarım faaliyetleriyle ilgili olması hâlinde </a:t>
            </a:r>
            <a:r>
              <a:rPr lang="tr-TR" sz="2600" b="1" dirty="0">
                <a:ln>
                  <a:solidFill>
                    <a:srgbClr val="FF0000"/>
                  </a:solidFill>
                </a:ln>
                <a:latin typeface="Arial" pitchFamily="34" charset="0"/>
                <a:ea typeface="Times New Roman" pitchFamily="18" charset="0"/>
                <a:cs typeface="Arial" pitchFamily="34" charset="0"/>
              </a:rPr>
              <a:t>yıllık ücretli izin </a:t>
            </a:r>
            <a:r>
              <a:rPr lang="tr-TR" sz="2400" dirty="0">
                <a:latin typeface="Arial" pitchFamily="34" charset="0"/>
                <a:cs typeface="Arial" pitchFamily="34" charset="0"/>
              </a:rPr>
              <a:t>süreleri ile 2429 sayılı Kanunda belirtilen </a:t>
            </a:r>
            <a:r>
              <a:rPr lang="tr-TR" sz="2600" b="1" dirty="0">
                <a:ln>
                  <a:solidFill>
                    <a:srgbClr val="FF0000"/>
                  </a:solidFill>
                </a:ln>
                <a:latin typeface="Arial" pitchFamily="34" charset="0"/>
                <a:ea typeface="Times New Roman" pitchFamily="18" charset="0"/>
                <a:cs typeface="Arial" pitchFamily="34" charset="0"/>
              </a:rPr>
              <a:t>tatil günlerine isabet eden ücretler de bu destek kapsamında değerlendirilir.</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5" name="4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90116" name="Rectangle 5"/>
          <p:cNvSpPr>
            <a:spLocks noChangeArrowheads="1"/>
          </p:cNvSpPr>
          <p:nvPr/>
        </p:nvSpPr>
        <p:spPr bwMode="auto">
          <a:xfrm>
            <a:off x="357188" y="885825"/>
            <a:ext cx="8572500" cy="552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lnSpc>
                <a:spcPct val="150000"/>
              </a:lnSpc>
            </a:pPr>
            <a:r>
              <a:rPr lang="tr-TR" sz="2600" b="1"/>
              <a:t>Gerekli Şartları Taşımayanlara Uygulanacak Yaptırım</a:t>
            </a:r>
          </a:p>
          <a:p>
            <a:pPr algn="just"/>
            <a:endParaRPr lang="tr-TR" sz="2600"/>
          </a:p>
          <a:p>
            <a:pPr algn="just" eaLnBrk="0" hangingPunct="0">
              <a:lnSpc>
                <a:spcPct val="150000"/>
              </a:lnSpc>
            </a:pPr>
            <a:r>
              <a:rPr lang="tr-TR" sz="2400"/>
              <a:t>Sigorta primi işveren hissesi desteğinden yararlanan işyerlerinin,  yönetici şirketlerden alınacak belgelerden sigorta primi işveren hissesi desteğinden yararlanabilmek için gerekli şartları taşımadıklarının anlaşılması hâlinde, daha önce Maliye Bakanlığınca karşılanmış olan sigorta primi işveren hissesi tutarları, sosyal güvenlik mevzuatının ilgili hükümleri gereğince hesaplanacak gecikme cezası ve gecikme zammıyla birlikte işverenlerden tahsil edilir.</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3493" name="Rectangle 5"/>
          <p:cNvSpPr>
            <a:spLocks noChangeArrowheads="1"/>
          </p:cNvSpPr>
          <p:nvPr/>
        </p:nvSpPr>
        <p:spPr bwMode="auto">
          <a:xfrm>
            <a:off x="285720" y="534067"/>
            <a:ext cx="8715436" cy="6555641"/>
          </a:xfrm>
          <a:prstGeom prst="rect">
            <a:avLst/>
          </a:prstGeom>
          <a:noFill/>
          <a:ln w="9525">
            <a:noFill/>
            <a:miter lim="800000"/>
            <a:headEnd/>
            <a:tailEnd/>
          </a:ln>
          <a:effectLst/>
        </p:spPr>
        <p:txBody>
          <a:bodyPr anchor="ctr">
            <a:spAutoFit/>
          </a:bodyPr>
          <a:lstStyle/>
          <a:p>
            <a:pPr algn="ctr">
              <a:lnSpc>
                <a:spcPct val="150000"/>
              </a:lnSpc>
              <a:defRPr/>
            </a:pPr>
            <a:r>
              <a:rPr lang="tr-TR" sz="2800" b="1" dirty="0">
                <a:latin typeface="Arial" pitchFamily="34" charset="0"/>
                <a:cs typeface="Arial" pitchFamily="34" charset="0"/>
              </a:rPr>
              <a:t>TGB Dışında Geçirilen Süreler</a:t>
            </a:r>
          </a:p>
          <a:p>
            <a:pPr algn="ctr">
              <a:defRPr/>
            </a:pPr>
            <a:endParaRPr lang="tr-TR" sz="2800" dirty="0">
              <a:latin typeface="Arial" pitchFamily="34" charset="0"/>
              <a:cs typeface="Arial" pitchFamily="34" charset="0"/>
            </a:endParaRPr>
          </a:p>
          <a:p>
            <a:pPr algn="just" eaLnBrk="0" hangingPunct="0">
              <a:lnSpc>
                <a:spcPct val="150000"/>
              </a:lnSpc>
              <a:defRPr/>
            </a:pPr>
            <a:r>
              <a:rPr lang="tr-TR" sz="2800" dirty="0">
                <a:latin typeface="Arial" pitchFamily="34" charset="0"/>
                <a:cs typeface="Arial" pitchFamily="34" charset="0"/>
              </a:rPr>
              <a:t>Teknoloji Geliştirme Bölgelerinde çalışan ve ücreti gelir vergisinden istisna olan personelin Kanun </a:t>
            </a:r>
            <a:r>
              <a:rPr lang="tr-TR" sz="2800" b="1" dirty="0">
                <a:ln>
                  <a:solidFill>
                    <a:srgbClr val="FF0000"/>
                  </a:solidFill>
                </a:ln>
                <a:latin typeface="Arial" pitchFamily="34" charset="0"/>
                <a:ea typeface="Times New Roman" pitchFamily="18" charset="0"/>
                <a:cs typeface="Arial" pitchFamily="34" charset="0"/>
              </a:rPr>
              <a:t>kapsamında bölge dışında gerçekleştirilen faaliyetler ile lisansüstü eğitim</a:t>
            </a:r>
            <a:r>
              <a:rPr lang="tr-TR" sz="2800" b="1" dirty="0">
                <a:latin typeface="Arial" pitchFamily="34" charset="0"/>
                <a:cs typeface="Arial" pitchFamily="34" charset="0"/>
              </a:rPr>
              <a:t> </a:t>
            </a:r>
            <a:r>
              <a:rPr lang="tr-TR" sz="2800" dirty="0">
                <a:latin typeface="Arial" pitchFamily="34" charset="0"/>
                <a:cs typeface="Arial" pitchFamily="34" charset="0"/>
              </a:rPr>
              <a:t>kapsamında dışarıda geçirilen sürelere ilişkin Bakanlar Kurulunca belirlenen oran karşılığı ücretleri de bu madde kapsamında değerlendirilir.</a:t>
            </a:r>
          </a:p>
          <a:p>
            <a:pPr algn="just" eaLnBrk="0" hangingPunct="0">
              <a:lnSpc>
                <a:spcPct val="15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4517" name="Rectangle 5"/>
          <p:cNvSpPr>
            <a:spLocks noChangeArrowheads="1"/>
          </p:cNvSpPr>
          <p:nvPr/>
        </p:nvSpPr>
        <p:spPr bwMode="auto">
          <a:xfrm>
            <a:off x="357158" y="628588"/>
            <a:ext cx="8572560" cy="5493812"/>
          </a:xfrm>
          <a:prstGeom prst="rect">
            <a:avLst/>
          </a:prstGeom>
          <a:noFill/>
          <a:ln w="9525">
            <a:noFill/>
            <a:miter lim="800000"/>
            <a:headEnd/>
            <a:tailEnd/>
          </a:ln>
          <a:effectLst/>
        </p:spPr>
        <p:txBody>
          <a:bodyPr anchor="ctr">
            <a:spAutoFit/>
          </a:bodyPr>
          <a:lstStyle/>
          <a:p>
            <a:pPr algn="ctr">
              <a:lnSpc>
                <a:spcPct val="150000"/>
              </a:lnSpc>
              <a:defRPr/>
            </a:pPr>
            <a:r>
              <a:rPr lang="tr-TR" sz="2600" b="1" dirty="0">
                <a:latin typeface="Arial" pitchFamily="34" charset="0"/>
                <a:cs typeface="Arial" pitchFamily="34" charset="0"/>
              </a:rPr>
              <a:t>Yönetici Şirketin Sorumluluğu</a:t>
            </a:r>
          </a:p>
          <a:p>
            <a:pPr algn="ctr">
              <a:defRPr/>
            </a:pPr>
            <a:endParaRPr lang="tr-TR" sz="2600" dirty="0">
              <a:latin typeface="Arial" pitchFamily="34" charset="0"/>
              <a:cs typeface="Arial" pitchFamily="34" charset="0"/>
            </a:endParaRPr>
          </a:p>
          <a:p>
            <a:pPr algn="just" eaLnBrk="0" hangingPunct="0">
              <a:lnSpc>
                <a:spcPct val="150000"/>
              </a:lnSpc>
              <a:defRPr/>
            </a:pPr>
            <a:r>
              <a:rPr lang="tr-TR" sz="2600" dirty="0">
                <a:latin typeface="Arial" pitchFamily="34" charset="0"/>
                <a:cs typeface="Arial" pitchFamily="34" charset="0"/>
              </a:rPr>
              <a:t>Teknoloji Geliştirme Bölgeleri Kanunu kapsamındaki yönetici şirketler bu destekten yararlanan işverenlerin ilgili mevzuata göre gerekli şartları taşıyıp taşımadığını denetlemek, </a:t>
            </a:r>
            <a:r>
              <a:rPr lang="tr-TR" sz="2600" b="1" dirty="0">
                <a:ln>
                  <a:solidFill>
                    <a:srgbClr val="FF0000"/>
                  </a:solidFill>
                </a:ln>
                <a:latin typeface="Arial" pitchFamily="34" charset="0"/>
                <a:ea typeface="Times New Roman" pitchFamily="18" charset="0"/>
                <a:cs typeface="Arial" pitchFamily="34" charset="0"/>
              </a:rPr>
              <a:t>şartların taşınmadığının tespiti hâlinde </a:t>
            </a:r>
            <a:r>
              <a:rPr lang="tr-TR" sz="2600" dirty="0">
                <a:latin typeface="Arial" pitchFamily="34" charset="0"/>
                <a:cs typeface="Arial" pitchFamily="34" charset="0"/>
              </a:rPr>
              <a:t>durumu işyerinin bağlı bulunduğu Sosyal Güvenlik İl Müdürlüğüne veya Sosyal Güvenlik Merkezine </a:t>
            </a:r>
            <a:r>
              <a:rPr lang="tr-TR" sz="2600" b="1" dirty="0">
                <a:ln>
                  <a:solidFill>
                    <a:srgbClr val="FF0000"/>
                  </a:solidFill>
                </a:ln>
                <a:latin typeface="Arial" pitchFamily="34" charset="0"/>
                <a:ea typeface="Times New Roman" pitchFamily="18" charset="0"/>
                <a:cs typeface="Arial" pitchFamily="34" charset="0"/>
              </a:rPr>
              <a:t>on iş günü içinde bildirmekle yükümlüdür.</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5541" name="Rectangle 5"/>
          <p:cNvSpPr>
            <a:spLocks noChangeArrowheads="1"/>
          </p:cNvSpPr>
          <p:nvPr/>
        </p:nvSpPr>
        <p:spPr bwMode="auto">
          <a:xfrm>
            <a:off x="285720" y="662828"/>
            <a:ext cx="8715436" cy="5702330"/>
          </a:xfrm>
          <a:prstGeom prst="rect">
            <a:avLst/>
          </a:prstGeom>
          <a:noFill/>
          <a:ln w="9525">
            <a:noFill/>
            <a:miter lim="800000"/>
            <a:headEnd/>
            <a:tailEnd/>
          </a:ln>
          <a:effectLst/>
        </p:spPr>
        <p:txBody>
          <a:bodyPr anchor="ctr">
            <a:spAutoFit/>
          </a:bodyPr>
          <a:lstStyle/>
          <a:p>
            <a:pPr algn="ctr">
              <a:lnSpc>
                <a:spcPct val="150000"/>
              </a:lnSpc>
              <a:defRPr/>
            </a:pPr>
            <a:r>
              <a:rPr lang="tr-TR" sz="2400" b="1" dirty="0">
                <a:latin typeface="Arial" pitchFamily="34" charset="0"/>
                <a:cs typeface="Arial" pitchFamily="34" charset="0"/>
              </a:rPr>
              <a:t>Ücret Farkı Ödemesinde Sigorta Prim Desteği</a:t>
            </a:r>
          </a:p>
          <a:p>
            <a:pPr algn="ctr">
              <a:defRPr/>
            </a:pPr>
            <a:endParaRPr lang="tr-TR" sz="2400" dirty="0">
              <a:latin typeface="Arial" pitchFamily="34" charset="0"/>
              <a:cs typeface="Arial" pitchFamily="34" charset="0"/>
            </a:endParaRPr>
          </a:p>
          <a:p>
            <a:pPr algn="just" eaLnBrk="0" hangingPunct="0">
              <a:lnSpc>
                <a:spcPct val="150000"/>
              </a:lnSpc>
              <a:defRPr/>
            </a:pPr>
            <a:r>
              <a:rPr lang="tr-TR" sz="2400" dirty="0">
                <a:latin typeface="Arial" pitchFamily="34" charset="0"/>
                <a:cs typeface="Arial" pitchFamily="34" charset="0"/>
              </a:rPr>
              <a:t>Hizmetleri ve ücretleri daha önce Kanuna göre bildirilmiş olan sigortalılara, işverenlerince, toplu iş sözleşmelerine istinaden ücret farkı ödenmesine karar verilmesi ve Ar-</a:t>
            </a:r>
            <a:r>
              <a:rPr lang="tr-TR" sz="2400" dirty="0" err="1">
                <a:latin typeface="Arial" pitchFamily="34" charset="0"/>
                <a:cs typeface="Arial" pitchFamily="34" charset="0"/>
              </a:rPr>
              <a:t>Ge</a:t>
            </a:r>
            <a:r>
              <a:rPr lang="tr-TR" sz="2400" dirty="0">
                <a:latin typeface="Arial" pitchFamily="34" charset="0"/>
                <a:cs typeface="Arial" pitchFamily="34" charset="0"/>
              </a:rPr>
              <a:t>, yenilik veya tasarım faaliyetleriyle ilgili çalışmalara ait ücret farklarına ilişkin ek nitelikteki </a:t>
            </a:r>
            <a:r>
              <a:rPr lang="tr-TR" sz="2600" b="1" dirty="0">
                <a:ln>
                  <a:solidFill>
                    <a:srgbClr val="FF0000"/>
                  </a:solidFill>
                </a:ln>
                <a:latin typeface="Arial" pitchFamily="34" charset="0"/>
                <a:ea typeface="Times New Roman" pitchFamily="18" charset="0"/>
                <a:cs typeface="Arial" pitchFamily="34" charset="0"/>
              </a:rPr>
              <a:t>aylık prim ve hizmet belgelerinin toplu iş sözleşmesinin imzalandığı ayı takip eden ayın sonuna kadar Kuruma verilmesi hâlinde</a:t>
            </a:r>
            <a:r>
              <a:rPr lang="tr-TR" sz="2400" dirty="0">
                <a:latin typeface="Arial" pitchFamily="34" charset="0"/>
                <a:cs typeface="Arial" pitchFamily="34" charset="0"/>
              </a:rPr>
              <a:t>, sigorta primi işveren hissesi desteğinden yararlanılabilir.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94212" name="Rectangle 5"/>
          <p:cNvSpPr>
            <a:spLocks noChangeArrowheads="1"/>
          </p:cNvSpPr>
          <p:nvPr/>
        </p:nvSpPr>
        <p:spPr bwMode="auto">
          <a:xfrm>
            <a:off x="214313" y="1008063"/>
            <a:ext cx="8786812"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pPr>
            <a:r>
              <a:rPr lang="tr-TR" sz="2400" b="1"/>
              <a:t>Sigorta Prim Desteğinden Yararlanmayacak Çalışanlar</a:t>
            </a:r>
          </a:p>
          <a:p>
            <a:pPr algn="ctr"/>
            <a:endParaRPr lang="tr-TR" sz="2400"/>
          </a:p>
          <a:p>
            <a:pPr algn="just" eaLnBrk="0" hangingPunct="0">
              <a:lnSpc>
                <a:spcPct val="150000"/>
              </a:lnSpc>
            </a:pPr>
            <a:r>
              <a:rPr lang="tr-TR" sz="2400"/>
              <a:t>-Kamu personeli, </a:t>
            </a:r>
          </a:p>
          <a:p>
            <a:pPr algn="just" eaLnBrk="0" hangingPunct="0">
              <a:lnSpc>
                <a:spcPct val="150000"/>
              </a:lnSpc>
            </a:pPr>
            <a:r>
              <a:rPr lang="tr-TR" sz="2400"/>
              <a:t>-Sosyal güvenlik destek primine tabi çalışanlar,</a:t>
            </a:r>
          </a:p>
          <a:p>
            <a:pPr algn="just" eaLnBrk="0" hangingPunct="0">
              <a:lnSpc>
                <a:spcPct val="150000"/>
              </a:lnSpc>
            </a:pPr>
            <a:r>
              <a:rPr lang="tr-TR" sz="2400"/>
              <a:t>-5/6/1986 tarihli ve 3308 sayılı Mesleki Eğitim Kanununda belirtilen aday çırak, çırak ve işletmelerde mesleki eğitim gören öğrenciler ile staja tabi tutulan öğrenciler, </a:t>
            </a:r>
          </a:p>
          <a:p>
            <a:pPr algn="just" eaLnBrk="0" hangingPunct="0">
              <a:lnSpc>
                <a:spcPct val="150000"/>
              </a:lnSpc>
            </a:pPr>
            <a:r>
              <a:rPr lang="tr-TR" sz="2400"/>
              <a:t>-Yurtdışında çalışanlar için, sigorta primi işveren hissesi desteğinden yararlanılamaz.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7589" name="Rectangle 5"/>
          <p:cNvSpPr>
            <a:spLocks noChangeArrowheads="1"/>
          </p:cNvSpPr>
          <p:nvPr/>
        </p:nvSpPr>
        <p:spPr bwMode="auto">
          <a:xfrm>
            <a:off x="214282" y="857232"/>
            <a:ext cx="8715436" cy="5262979"/>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cs typeface="Arial" pitchFamily="34" charset="0"/>
              </a:rPr>
              <a:t>Destek Kapsamına Girmeyen Ödemeler</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cs typeface="Arial" pitchFamily="34" charset="0"/>
              </a:rPr>
              <a:t>Kanun kapsamına giren sigortalılara </a:t>
            </a:r>
            <a:r>
              <a:rPr lang="tr-TR" sz="2600" b="1" dirty="0">
                <a:ln>
                  <a:solidFill>
                    <a:srgbClr val="FF0000"/>
                  </a:solidFill>
                </a:ln>
                <a:latin typeface="Arial" pitchFamily="34" charset="0"/>
                <a:ea typeface="Times New Roman" pitchFamily="18" charset="0"/>
                <a:cs typeface="Arial" pitchFamily="34" charset="0"/>
              </a:rPr>
              <a:t>ücret dışında yapılan ödemeler</a:t>
            </a:r>
            <a:r>
              <a:rPr lang="tr-TR" sz="2800" dirty="0">
                <a:latin typeface="Arial" pitchFamily="34" charset="0"/>
                <a:cs typeface="Arial" pitchFamily="34" charset="0"/>
              </a:rPr>
              <a:t>, Kanun kapsamında düzenlenen aylık prim ve hizmet belgesinde yer alan prime esas kazanca dâhil edilmez. </a:t>
            </a: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Dikdörtgen"/>
          <p:cNvSpPr/>
          <p:nvPr/>
        </p:nvSpPr>
        <p:spPr>
          <a:xfrm>
            <a:off x="500034" y="1071546"/>
            <a:ext cx="8215370" cy="5078313"/>
          </a:xfrm>
          <a:prstGeom prst="rect">
            <a:avLst/>
          </a:prstGeom>
        </p:spPr>
        <p:txBody>
          <a:bodyPr>
            <a:spAutoFit/>
          </a:bodyPr>
          <a:lstStyle/>
          <a:p>
            <a:pPr algn="just" eaLnBrk="0" fontAlgn="auto" hangingPunct="0">
              <a:lnSpc>
                <a:spcPct val="150000"/>
              </a:lnSpc>
              <a:spcBef>
                <a:spcPts val="0"/>
              </a:spcBef>
              <a:spcAft>
                <a:spcPts val="0"/>
              </a:spcAft>
              <a:tabLst>
                <a:tab pos="2295525" algn="l"/>
              </a:tabLst>
              <a:defRPr/>
            </a:pPr>
            <a:r>
              <a:rPr lang="tr-TR" sz="2400" dirty="0">
                <a:latin typeface="Arial" pitchFamily="34" charset="0"/>
                <a:ea typeface="Times New Roman" pitchFamily="18" charset="0"/>
                <a:cs typeface="Arial" pitchFamily="34" charset="0"/>
              </a:rPr>
              <a:t>Elde edilen kazancın ne kadarının bölgede gerçekleştirilen çalışmalara ilişkin olduğu, bölgede faaliyete başlanmasından sonra </a:t>
            </a:r>
            <a:r>
              <a:rPr lang="tr-TR" sz="2400" b="1" dirty="0">
                <a:ln>
                  <a:solidFill>
                    <a:srgbClr val="FF0000"/>
                  </a:solidFill>
                </a:ln>
                <a:latin typeface="Arial" pitchFamily="34" charset="0"/>
                <a:ea typeface="Times New Roman" pitchFamily="18" charset="0"/>
                <a:cs typeface="Arial" pitchFamily="34" charset="0"/>
              </a:rPr>
              <a:t>ortaya çıkan maliyetin </a:t>
            </a:r>
            <a:r>
              <a:rPr lang="tr-TR" sz="2400" dirty="0">
                <a:latin typeface="Arial" pitchFamily="34" charset="0"/>
                <a:ea typeface="Times New Roman" pitchFamily="18" charset="0"/>
                <a:cs typeface="Arial" pitchFamily="34" charset="0"/>
              </a:rPr>
              <a:t>projenin başlangıcından tamamlanmasına kadar geçen dönemde </a:t>
            </a:r>
            <a:r>
              <a:rPr lang="tr-TR" sz="2400" b="1" dirty="0">
                <a:ln>
                  <a:solidFill>
                    <a:srgbClr val="FF0000"/>
                  </a:solidFill>
                </a:ln>
                <a:latin typeface="Arial" pitchFamily="34" charset="0"/>
                <a:ea typeface="Times New Roman" pitchFamily="18" charset="0"/>
                <a:cs typeface="Arial" pitchFamily="34" charset="0"/>
              </a:rPr>
              <a:t>oluşan maliyete oranı </a:t>
            </a:r>
            <a:r>
              <a:rPr lang="tr-TR" sz="2400" dirty="0">
                <a:latin typeface="Arial" pitchFamily="34" charset="0"/>
                <a:ea typeface="Times New Roman" pitchFamily="18" charset="0"/>
                <a:cs typeface="Arial" pitchFamily="34" charset="0"/>
              </a:rPr>
              <a:t>kullanılmak suretiyle belirlenecektir. </a:t>
            </a:r>
          </a:p>
          <a:p>
            <a:pPr algn="just" eaLnBrk="0" fontAlgn="auto" hangingPunct="0">
              <a:lnSpc>
                <a:spcPct val="150000"/>
              </a:lnSpc>
              <a:spcBef>
                <a:spcPts val="0"/>
              </a:spcBef>
              <a:spcAft>
                <a:spcPts val="0"/>
              </a:spcAft>
              <a:tabLst>
                <a:tab pos="2295525" algn="l"/>
              </a:tabLst>
              <a:defRPr/>
            </a:pPr>
            <a:r>
              <a:rPr lang="tr-TR" sz="2400" dirty="0">
                <a:latin typeface="Arial" pitchFamily="34" charset="0"/>
                <a:ea typeface="Times New Roman" pitchFamily="18" charset="0"/>
                <a:cs typeface="Arial" pitchFamily="34" charset="0"/>
              </a:rPr>
              <a:t>Daha sağlıklı bir sonuç verecekse, mükelleflerin başka bir yöntem kullanmak suretiyle de (kullanılan doğrudan </a:t>
            </a:r>
            <a:r>
              <a:rPr lang="tr-TR" sz="2400" b="1" dirty="0">
                <a:ln>
                  <a:solidFill>
                    <a:srgbClr val="FF0000"/>
                  </a:solidFill>
                </a:ln>
                <a:latin typeface="Arial" pitchFamily="34" charset="0"/>
                <a:ea typeface="Times New Roman" pitchFamily="18" charset="0"/>
                <a:cs typeface="Arial" pitchFamily="34" charset="0"/>
              </a:rPr>
              <a:t>işgücü</a:t>
            </a:r>
            <a:r>
              <a:rPr lang="tr-TR" sz="2400" b="1" dirty="0">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miktarı gibi) bu ayrımı yapabilmeleri mümkün bulunmaktadır.</a:t>
            </a:r>
          </a:p>
        </p:txBody>
      </p:sp>
      <p:sp>
        <p:nvSpPr>
          <p:cNvPr id="5" name="4 Metin kutusu"/>
          <p:cNvSpPr txBox="1"/>
          <p:nvPr/>
        </p:nvSpPr>
        <p:spPr>
          <a:xfrm>
            <a:off x="6948264" y="6381328"/>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4" name="3 Metin kutusu"/>
          <p:cNvSpPr txBox="1"/>
          <p:nvPr/>
        </p:nvSpPr>
        <p:spPr>
          <a:xfrm>
            <a:off x="6948264" y="6453336"/>
            <a:ext cx="1944216" cy="30777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auto">
              <a:spcBef>
                <a:spcPts val="0"/>
              </a:spcBef>
              <a:spcAft>
                <a:spcPts val="0"/>
              </a:spcAft>
              <a:defRPr/>
            </a:pPr>
            <a:r>
              <a:rPr lang="tr-T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YMM Ali KARA</a:t>
            </a:r>
          </a:p>
        </p:txBody>
      </p:sp>
      <p:sp>
        <p:nvSpPr>
          <p:cNvPr id="68613" name="Rectangle 5"/>
          <p:cNvSpPr>
            <a:spLocks noChangeArrowheads="1"/>
          </p:cNvSpPr>
          <p:nvPr/>
        </p:nvSpPr>
        <p:spPr bwMode="auto">
          <a:xfrm>
            <a:off x="214282" y="857232"/>
            <a:ext cx="8715436" cy="5201424"/>
          </a:xfrm>
          <a:prstGeom prst="rect">
            <a:avLst/>
          </a:prstGeom>
          <a:noFill/>
          <a:ln w="9525">
            <a:noFill/>
            <a:miter lim="800000"/>
            <a:headEnd/>
            <a:tailEnd/>
          </a:ln>
          <a:effectLst/>
        </p:spPr>
        <p:txBody>
          <a:bodyPr anchor="ctr">
            <a:spAutoFit/>
          </a:bodyPr>
          <a:lstStyle/>
          <a:p>
            <a:pPr algn="ctr">
              <a:lnSpc>
                <a:spcPct val="200000"/>
              </a:lnSpc>
              <a:defRPr/>
            </a:pPr>
            <a:r>
              <a:rPr lang="tr-TR" sz="2800" b="1" dirty="0">
                <a:latin typeface="Arial" pitchFamily="34" charset="0"/>
                <a:cs typeface="Arial" pitchFamily="34" charset="0"/>
              </a:rPr>
              <a:t>İşsizlik Sigortası Primleri</a:t>
            </a:r>
            <a:endParaRPr lang="tr-TR" sz="2800" dirty="0">
              <a:latin typeface="Arial" pitchFamily="34" charset="0"/>
              <a:cs typeface="Arial" pitchFamily="34" charset="0"/>
            </a:endParaRPr>
          </a:p>
          <a:p>
            <a:pPr algn="just" eaLnBrk="0" hangingPunct="0">
              <a:lnSpc>
                <a:spcPct val="200000"/>
              </a:lnSpc>
              <a:defRPr/>
            </a:pPr>
            <a:r>
              <a:rPr lang="tr-TR" sz="2800" dirty="0">
                <a:latin typeface="Arial" pitchFamily="34" charset="0"/>
                <a:cs typeface="Arial" pitchFamily="34" charset="0"/>
              </a:rPr>
              <a:t>Kanun kapsamında düzenlenen aylık prim ve hizmet belgelerinden dolayı tahakkuk eden </a:t>
            </a:r>
            <a:r>
              <a:rPr lang="tr-TR" sz="2600" b="1" dirty="0">
                <a:ln>
                  <a:solidFill>
                    <a:srgbClr val="FF0000"/>
                  </a:solidFill>
                </a:ln>
                <a:latin typeface="Arial" pitchFamily="34" charset="0"/>
                <a:ea typeface="Times New Roman" pitchFamily="18" charset="0"/>
                <a:cs typeface="Arial" pitchFamily="34" charset="0"/>
              </a:rPr>
              <a:t>işsizlik sigortası primleri hakkında sigorta primi işveren hissesi desteği uygulanmaz</a:t>
            </a:r>
            <a:r>
              <a:rPr lang="tr-TR" sz="2800" b="1" dirty="0">
                <a:latin typeface="Arial" pitchFamily="34" charset="0"/>
                <a:cs typeface="Arial" pitchFamily="34" charset="0"/>
              </a:rPr>
              <a:t>. </a:t>
            </a:r>
            <a:endParaRPr lang="tr-TR" sz="2800" dirty="0">
              <a:latin typeface="Arial" pitchFamily="34" charset="0"/>
              <a:cs typeface="Arial" pitchFamily="34" charset="0"/>
            </a:endParaRPr>
          </a:p>
          <a:p>
            <a:pPr algn="just" eaLnBrk="0" hangingPunct="0">
              <a:lnSpc>
                <a:spcPct val="200000"/>
              </a:lnSpc>
              <a:defRPr/>
            </a:pPr>
            <a:endParaRPr lang="tr-TR" sz="2800" dirty="0">
              <a:latin typeface="Constantia" pitchFamily="18"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6 Dikdörtgen"/>
          <p:cNvSpPr>
            <a:spLocks noChangeArrowheads="1"/>
          </p:cNvSpPr>
          <p:nvPr/>
        </p:nvSpPr>
        <p:spPr bwMode="auto">
          <a:xfrm>
            <a:off x="714375" y="1500188"/>
            <a:ext cx="7858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tr-TR" sz="2400" b="1">
                <a:cs typeface="Times New Roman" pitchFamily="18" charset="0"/>
              </a:rPr>
              <a:t> </a:t>
            </a:r>
            <a:endParaRPr lang="tr-TR">
              <a:latin typeface="Constantia" pitchFamily="18" charset="0"/>
              <a:cs typeface="Times New Roman" pitchFamily="18" charset="0"/>
            </a:endParaRPr>
          </a:p>
        </p:txBody>
      </p:sp>
      <p:sp>
        <p:nvSpPr>
          <p:cNvPr id="3" name="2 Dikdörtgen"/>
          <p:cNvSpPr/>
          <p:nvPr/>
        </p:nvSpPr>
        <p:spPr>
          <a:xfrm>
            <a:off x="928662" y="836712"/>
            <a:ext cx="7429552" cy="5693866"/>
          </a:xfrm>
          <a:prstGeom prst="rect">
            <a:avLst/>
          </a:prstGeom>
          <a:ln>
            <a:solidFill>
              <a:srgbClr val="FF0000"/>
            </a:solid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YMM ALİ KARA</a:t>
            </a: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Web adresi; </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2"/>
              </a:rPr>
              <a:t>www.</a:t>
            </a:r>
            <a:r>
              <a:rPr lang="tr-TR" sz="2800" b="1"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2"/>
              </a:rPr>
              <a:t>ymmalikara</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2"/>
              </a:rPr>
              <a:t>.com.tr</a:t>
            </a: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Mail adresi </a:t>
            </a:r>
            <a:r>
              <a:rPr lang="tr-TR" sz="2800" b="1" u="sng"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alikara</a:t>
            </a:r>
            <a:r>
              <a:rPr lang="tr-TR" sz="2800" b="1" u="sng"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a:t>
            </a:r>
            <a:r>
              <a:rPr lang="tr-TR" sz="2800" b="1" u="sng"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ymmalikara</a:t>
            </a:r>
            <a:r>
              <a:rPr lang="tr-TR" sz="2800" b="1" u="sng"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hlinkClick r:id="rId3"/>
              </a:rPr>
              <a:t>.com.tr</a:t>
            </a: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Tel&amp;</a:t>
            </a:r>
            <a:r>
              <a:rPr lang="tr-TR" sz="2800" b="1" spc="50" dirty="0" err="1">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Fax</a:t>
            </a: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 0-224-250 08 98</a:t>
            </a: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		&amp;</a:t>
            </a:r>
          </a:p>
          <a:p>
            <a:pPr fontAlgn="auto">
              <a:spcBef>
                <a:spcPts val="0"/>
              </a:spcBef>
              <a:spcAft>
                <a:spcPts val="0"/>
              </a:spcAft>
              <a:defRPr/>
            </a:pPr>
            <a:endPar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endParaRPr>
          </a:p>
          <a:p>
            <a:pPr fontAlgn="auto">
              <a:spcBef>
                <a:spcPts val="0"/>
              </a:spcBef>
              <a:spcAft>
                <a:spcPts val="0"/>
              </a:spcAft>
              <a:defRPr/>
            </a:pPr>
            <a:r>
              <a:rPr lang="tr-TR" sz="2800" b="1" spc="50" dirty="0">
                <a:ln w="11430"/>
                <a:solidFill>
                  <a:srgbClr val="FF0000"/>
                </a:solidFill>
                <a:effectLst>
                  <a:outerShdw blurRad="76200" dist="50800" dir="5400000" algn="tl" rotWithShape="0">
                    <a:srgbClr val="000000">
                      <a:alpha val="65000"/>
                    </a:srgbClr>
                  </a:outerShdw>
                </a:effectLst>
                <a:latin typeface="Arial" pitchFamily="34" charset="0"/>
                <a:cs typeface="Arial" pitchFamily="34" charset="0"/>
              </a:rPr>
              <a:t>ULUTEK A.Ş.  -  29.11.2016</a:t>
            </a:r>
          </a:p>
          <a:p>
            <a:pPr fontAlgn="auto">
              <a:spcBef>
                <a:spcPts val="0"/>
              </a:spcBef>
              <a:spcAft>
                <a:spcPts val="0"/>
              </a:spcAft>
              <a:defRPr/>
            </a:pPr>
            <a:endParaRPr lang="tr-T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755</TotalTime>
  <Words>4158</Words>
  <Application>Microsoft Office PowerPoint</Application>
  <PresentationFormat>On-screen Show (4:3)</PresentationFormat>
  <Paragraphs>429</Paragraphs>
  <Slides>91</Slides>
  <Notes>0</Notes>
  <HiddenSlides>0</HiddenSlides>
  <MMClips>0</MMClips>
  <ScaleCrop>false</ScaleCrop>
  <HeadingPairs>
    <vt:vector size="4" baseType="variant">
      <vt:variant>
        <vt:lpstr>Theme</vt:lpstr>
      </vt:variant>
      <vt:variant>
        <vt:i4>1</vt:i4>
      </vt:variant>
      <vt:variant>
        <vt:lpstr>Slide Titles</vt:lpstr>
      </vt:variant>
      <vt:variant>
        <vt:i4>91</vt:i4>
      </vt:variant>
    </vt:vector>
  </HeadingPairs>
  <TitlesOfParts>
    <vt:vector size="92" baseType="lpstr">
      <vt:lpstr>Akış</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Özlem</cp:lastModifiedBy>
  <cp:revision>231</cp:revision>
  <dcterms:created xsi:type="dcterms:W3CDTF">2014-01-28T19:24:41Z</dcterms:created>
  <dcterms:modified xsi:type="dcterms:W3CDTF">2016-11-30T08:36:22Z</dcterms:modified>
</cp:coreProperties>
</file>